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Corsiva"/>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jn6jOnJGjd7+svn09nXMCGXe5T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989A5D-66D2-4E3A-A0A3-7CAC199D9429}">
  <a:tblStyle styleId="{DE989A5D-66D2-4E3A-A0A3-7CAC199D9429}"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rsiva-regular.fntdata"/><Relationship Id="rId25" Type="http://schemas.openxmlformats.org/officeDocument/2006/relationships/slide" Target="slides/slide20.xml"/><Relationship Id="rId28" Type="http://schemas.openxmlformats.org/officeDocument/2006/relationships/font" Target="fonts/Corsiva-italic.fntdata"/><Relationship Id="rId27" Type="http://schemas.openxmlformats.org/officeDocument/2006/relationships/font" Target="fonts/Corsiv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rsiva-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67eb1835d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1367eb1835d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g1367eb1835d_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367eb1835d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1367eb1835d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g1367eb1835d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67eb1835d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1367eb1835d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g1367eb1835d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367eb1835d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1367eb1835d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1367eb1835d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67eb1835d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1367eb1835d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g1367eb1835d_1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67eb1835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1367eb1835d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g1367eb1835d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e de titre" showMasterSp="0">
  <p:cSld name="1_Diapositive de titre">
    <p:bg>
      <p:bgPr>
        <a:solidFill>
          <a:schemeClr val="lt1"/>
        </a:solidFill>
      </p:bgPr>
    </p:bg>
    <p:spTree>
      <p:nvGrpSpPr>
        <p:cNvPr id="23" name="Shape 23"/>
        <p:cNvGrpSpPr/>
        <p:nvPr/>
      </p:nvGrpSpPr>
      <p:grpSpPr>
        <a:xfrm>
          <a:off x="0" y="0"/>
          <a:ext cx="0" cy="0"/>
          <a:chOff x="0" y="0"/>
          <a:chExt cx="0" cy="0"/>
        </a:xfrm>
      </p:grpSpPr>
      <p:sp>
        <p:nvSpPr>
          <p:cNvPr id="24" name="Google Shape;24;p17"/>
          <p:cNvSpPr/>
          <p:nvPr>
            <p:ph idx="2" type="pic"/>
          </p:nvPr>
        </p:nvSpPr>
        <p:spPr>
          <a:xfrm>
            <a:off x="86715" y="86714"/>
            <a:ext cx="12018572" cy="6684572"/>
          </a:xfrm>
          <a:prstGeom prst="rect">
            <a:avLst/>
          </a:prstGeom>
          <a:solidFill>
            <a:srgbClr val="D8D8D8"/>
          </a:solidFill>
          <a:ln>
            <a:noFill/>
          </a:ln>
        </p:spPr>
      </p:sp>
      <p:sp>
        <p:nvSpPr>
          <p:cNvPr id="25" name="Google Shape;25;p17"/>
          <p:cNvSpPr txBox="1"/>
          <p:nvPr>
            <p:ph type="ctrTitle"/>
          </p:nvPr>
        </p:nvSpPr>
        <p:spPr>
          <a:xfrm>
            <a:off x="2494607" y="2237328"/>
            <a:ext cx="7202786" cy="1449788"/>
          </a:xfrm>
          <a:prstGeom prst="rect">
            <a:avLst/>
          </a:prstGeom>
          <a:solidFill>
            <a:schemeClr val="dk1">
              <a:alpha val="80000"/>
            </a:schemeClr>
          </a:solidFill>
          <a:ln>
            <a:noFill/>
          </a:ln>
        </p:spPr>
        <p:txBody>
          <a:bodyPr anchorCtr="0" anchor="b" bIns="144000" lIns="288000" spcFirstLastPara="1" rIns="2160000" wrap="square" tIns="0">
            <a:noAutofit/>
          </a:bodyPr>
          <a:lstStyle>
            <a:lvl1pPr lvl="0" algn="r">
              <a:lnSpc>
                <a:spcPct val="90000"/>
              </a:lnSpc>
              <a:spcBef>
                <a:spcPts val="0"/>
              </a:spcBef>
              <a:spcAft>
                <a:spcPts val="0"/>
              </a:spcAft>
              <a:buClr>
                <a:schemeClr val="lt1"/>
              </a:buClr>
              <a:buSzPts val="4200"/>
              <a:buFont typeface="Rockwell"/>
              <a:buNone/>
              <a:defRPr sz="4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 type="subTitle"/>
          </p:nvPr>
        </p:nvSpPr>
        <p:spPr>
          <a:xfrm>
            <a:off x="2494607" y="3684672"/>
            <a:ext cx="5282503" cy="936000"/>
          </a:xfrm>
          <a:prstGeom prst="rect">
            <a:avLst/>
          </a:prstGeom>
          <a:solidFill>
            <a:schemeClr val="dk1">
              <a:alpha val="89411"/>
            </a:schemeClr>
          </a:solidFill>
          <a:ln>
            <a:noFill/>
          </a:ln>
        </p:spPr>
        <p:txBody>
          <a:bodyPr anchorCtr="0" anchor="t" bIns="0" lIns="216000" spcFirstLastPara="1" rIns="216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descr="Ligne de séparation de diapositive de titre&#10;" id="27" name="Google Shape;27;p17"/>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sp>
        <p:nvSpPr>
          <p:cNvPr id="28" name="Google Shape;28;p17"/>
          <p:cNvSpPr/>
          <p:nvPr>
            <p:ph idx="3" type="pic"/>
          </p:nvPr>
        </p:nvSpPr>
        <p:spPr>
          <a:xfrm>
            <a:off x="8065008" y="2587752"/>
            <a:ext cx="1344168" cy="704088"/>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165" name="Shape 165"/>
        <p:cNvGrpSpPr/>
        <p:nvPr/>
      </p:nvGrpSpPr>
      <p:grpSpPr>
        <a:xfrm>
          <a:off x="0" y="0"/>
          <a:ext cx="0" cy="0"/>
          <a:chOff x="0" y="0"/>
          <a:chExt cx="0" cy="0"/>
        </a:xfrm>
      </p:grpSpPr>
      <p:sp>
        <p:nvSpPr>
          <p:cNvPr id="166" name="Google Shape;166;p26"/>
          <p:cNvSpPr txBox="1"/>
          <p:nvPr>
            <p:ph idx="1" type="body"/>
          </p:nvPr>
        </p:nvSpPr>
        <p:spPr>
          <a:xfrm>
            <a:off x="432000" y="1152000"/>
            <a:ext cx="11340000" cy="468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2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26"/>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170" name="Google Shape;170;p26"/>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p26"/>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26"/>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26"/>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4" name="Google Shape;174;p26"/>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p26"/>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p26"/>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 name="Google Shape;177;p26"/>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p26"/>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p26"/>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6"/>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26"/>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26"/>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26"/>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p:spTree>
      <p:nvGrpSpPr>
        <p:cNvPr id="184" name="Shape 184"/>
        <p:cNvGrpSpPr/>
        <p:nvPr/>
      </p:nvGrpSpPr>
      <p:grpSpPr>
        <a:xfrm>
          <a:off x="0" y="0"/>
          <a:ext cx="0" cy="0"/>
          <a:chOff x="0" y="0"/>
          <a:chExt cx="0" cy="0"/>
        </a:xfrm>
      </p:grpSpPr>
      <p:sp>
        <p:nvSpPr>
          <p:cNvPr id="185" name="Google Shape;185;p2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27"/>
          <p:cNvSpPr txBox="1"/>
          <p:nvPr>
            <p:ph idx="1" type="body"/>
          </p:nvPr>
        </p:nvSpPr>
        <p:spPr>
          <a:xfrm>
            <a:off x="432000" y="1152000"/>
            <a:ext cx="5472000" cy="504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7"/>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2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189" name="Google Shape;189;p27"/>
          <p:cNvSpPr txBox="1"/>
          <p:nvPr>
            <p:ph idx="2" type="body"/>
          </p:nvPr>
        </p:nvSpPr>
        <p:spPr>
          <a:xfrm>
            <a:off x="6299887" y="1152525"/>
            <a:ext cx="5472113"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s">
  <p:cSld name="3 colonnes">
    <p:spTree>
      <p:nvGrpSpPr>
        <p:cNvPr id="190" name="Shape 190"/>
        <p:cNvGrpSpPr/>
        <p:nvPr/>
      </p:nvGrpSpPr>
      <p:grpSpPr>
        <a:xfrm>
          <a:off x="0" y="0"/>
          <a:ext cx="0" cy="0"/>
          <a:chOff x="0" y="0"/>
          <a:chExt cx="0" cy="0"/>
        </a:xfrm>
      </p:grpSpPr>
      <p:sp>
        <p:nvSpPr>
          <p:cNvPr id="191" name="Google Shape;191;p2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8"/>
          <p:cNvSpPr txBox="1"/>
          <p:nvPr>
            <p:ph idx="1" type="body"/>
          </p:nvPr>
        </p:nvSpPr>
        <p:spPr>
          <a:xfrm>
            <a:off x="432000" y="1152000"/>
            <a:ext cx="3600000" cy="503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28"/>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195" name="Google Shape;195;p28"/>
          <p:cNvSpPr txBox="1"/>
          <p:nvPr>
            <p:ph idx="2" type="body"/>
          </p:nvPr>
        </p:nvSpPr>
        <p:spPr>
          <a:xfrm>
            <a:off x="4301550" y="1152000"/>
            <a:ext cx="3600450"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28"/>
          <p:cNvSpPr txBox="1"/>
          <p:nvPr>
            <p:ph idx="3" type="body"/>
          </p:nvPr>
        </p:nvSpPr>
        <p:spPr>
          <a:xfrm>
            <a:off x="8171550" y="1152000"/>
            <a:ext cx="3600450"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onnes">
  <p:cSld name="5 colonnes">
    <p:spTree>
      <p:nvGrpSpPr>
        <p:cNvPr id="197" name="Shape 197"/>
        <p:cNvGrpSpPr/>
        <p:nvPr/>
      </p:nvGrpSpPr>
      <p:grpSpPr>
        <a:xfrm>
          <a:off x="0" y="0"/>
          <a:ext cx="0" cy="0"/>
          <a:chOff x="0" y="0"/>
          <a:chExt cx="0" cy="0"/>
        </a:xfrm>
      </p:grpSpPr>
      <p:sp>
        <p:nvSpPr>
          <p:cNvPr id="198" name="Google Shape;198;p2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9"/>
          <p:cNvSpPr txBox="1"/>
          <p:nvPr>
            <p:ph idx="1" type="body"/>
          </p:nvPr>
        </p:nvSpPr>
        <p:spPr>
          <a:xfrm>
            <a:off x="432000" y="1152000"/>
            <a:ext cx="2160000" cy="503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29"/>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2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202" name="Google Shape;202;p29"/>
          <p:cNvSpPr txBox="1"/>
          <p:nvPr>
            <p:ph idx="2" type="body"/>
          </p:nvPr>
        </p:nvSpPr>
        <p:spPr>
          <a:xfrm>
            <a:off x="2726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9"/>
          <p:cNvSpPr txBox="1"/>
          <p:nvPr>
            <p:ph idx="3" type="body"/>
          </p:nvPr>
        </p:nvSpPr>
        <p:spPr>
          <a:xfrm>
            <a:off x="5021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29"/>
          <p:cNvSpPr txBox="1"/>
          <p:nvPr>
            <p:ph idx="4" type="body"/>
          </p:nvPr>
        </p:nvSpPr>
        <p:spPr>
          <a:xfrm>
            <a:off x="7316412" y="1148060"/>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9"/>
          <p:cNvSpPr txBox="1"/>
          <p:nvPr>
            <p:ph idx="5" type="body"/>
          </p:nvPr>
        </p:nvSpPr>
        <p:spPr>
          <a:xfrm>
            <a:off x="9611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de puces">
  <p:cSld name="Images de puces">
    <p:spTree>
      <p:nvGrpSpPr>
        <p:cNvPr id="206" name="Shape 206"/>
        <p:cNvGrpSpPr/>
        <p:nvPr/>
      </p:nvGrpSpPr>
      <p:grpSpPr>
        <a:xfrm>
          <a:off x="0" y="0"/>
          <a:ext cx="0" cy="0"/>
          <a:chOff x="0" y="0"/>
          <a:chExt cx="0" cy="0"/>
        </a:xfrm>
      </p:grpSpPr>
      <p:sp>
        <p:nvSpPr>
          <p:cNvPr id="207" name="Google Shape;207;p30"/>
          <p:cNvSpPr/>
          <p:nvPr/>
        </p:nvSpPr>
        <p:spPr>
          <a:xfrm>
            <a:off x="3050592"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30"/>
          <p:cNvSpPr/>
          <p:nvPr/>
        </p:nvSpPr>
        <p:spPr>
          <a:xfrm>
            <a:off x="5345060"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p30"/>
          <p:cNvSpPr/>
          <p:nvPr/>
        </p:nvSpPr>
        <p:spPr>
          <a:xfrm>
            <a:off x="7639529"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p30"/>
          <p:cNvSpPr/>
          <p:nvPr/>
        </p:nvSpPr>
        <p:spPr>
          <a:xfrm>
            <a:off x="9933998"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p30"/>
          <p:cNvSpPr/>
          <p:nvPr/>
        </p:nvSpPr>
        <p:spPr>
          <a:xfrm>
            <a:off x="759111"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p3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30"/>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3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215" name="Google Shape;215;p30"/>
          <p:cNvSpPr txBox="1"/>
          <p:nvPr>
            <p:ph idx="1" type="body"/>
          </p:nvPr>
        </p:nvSpPr>
        <p:spPr>
          <a:xfrm>
            <a:off x="2726075"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30"/>
          <p:cNvSpPr txBox="1"/>
          <p:nvPr>
            <p:ph idx="2" type="body"/>
          </p:nvPr>
        </p:nvSpPr>
        <p:spPr>
          <a:xfrm>
            <a:off x="5020543"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30"/>
          <p:cNvSpPr txBox="1"/>
          <p:nvPr>
            <p:ph idx="3" type="body"/>
          </p:nvPr>
        </p:nvSpPr>
        <p:spPr>
          <a:xfrm>
            <a:off x="7315012" y="4683647"/>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30"/>
          <p:cNvSpPr txBox="1"/>
          <p:nvPr>
            <p:ph idx="4" type="body"/>
          </p:nvPr>
        </p:nvSpPr>
        <p:spPr>
          <a:xfrm>
            <a:off x="9609481"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30"/>
          <p:cNvSpPr txBox="1"/>
          <p:nvPr>
            <p:ph idx="5" type="body"/>
          </p:nvPr>
        </p:nvSpPr>
        <p:spPr>
          <a:xfrm>
            <a:off x="431800" y="3926334"/>
            <a:ext cx="216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30"/>
          <p:cNvSpPr txBox="1"/>
          <p:nvPr>
            <p:ph idx="6" type="body"/>
          </p:nvPr>
        </p:nvSpPr>
        <p:spPr>
          <a:xfrm>
            <a:off x="2726076"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30"/>
          <p:cNvSpPr txBox="1"/>
          <p:nvPr>
            <p:ph idx="7" type="body"/>
          </p:nvPr>
        </p:nvSpPr>
        <p:spPr>
          <a:xfrm>
            <a:off x="5020543"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30"/>
          <p:cNvSpPr txBox="1"/>
          <p:nvPr>
            <p:ph idx="8" type="body"/>
          </p:nvPr>
        </p:nvSpPr>
        <p:spPr>
          <a:xfrm>
            <a:off x="7315013"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30"/>
          <p:cNvSpPr txBox="1"/>
          <p:nvPr>
            <p:ph idx="9" type="body"/>
          </p:nvPr>
        </p:nvSpPr>
        <p:spPr>
          <a:xfrm>
            <a:off x="9609481"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30"/>
          <p:cNvSpPr txBox="1"/>
          <p:nvPr>
            <p:ph idx="13" type="body"/>
          </p:nvPr>
        </p:nvSpPr>
        <p:spPr>
          <a:xfrm>
            <a:off x="432094" y="4683350"/>
            <a:ext cx="216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30"/>
          <p:cNvSpPr/>
          <p:nvPr>
            <p:ph idx="14" type="pic"/>
          </p:nvPr>
        </p:nvSpPr>
        <p:spPr>
          <a:xfrm>
            <a:off x="1086454" y="2358091"/>
            <a:ext cx="854075" cy="854075"/>
          </a:xfrm>
          <a:prstGeom prst="rect">
            <a:avLst/>
          </a:prstGeom>
          <a:noFill/>
          <a:ln>
            <a:noFill/>
          </a:ln>
        </p:spPr>
      </p:sp>
      <p:sp>
        <p:nvSpPr>
          <p:cNvPr id="226" name="Google Shape;226;p30"/>
          <p:cNvSpPr/>
          <p:nvPr>
            <p:ph idx="15" type="pic"/>
          </p:nvPr>
        </p:nvSpPr>
        <p:spPr>
          <a:xfrm>
            <a:off x="3380176" y="2358091"/>
            <a:ext cx="854075" cy="854075"/>
          </a:xfrm>
          <a:prstGeom prst="rect">
            <a:avLst/>
          </a:prstGeom>
          <a:noFill/>
          <a:ln>
            <a:noFill/>
          </a:ln>
        </p:spPr>
      </p:sp>
      <p:sp>
        <p:nvSpPr>
          <p:cNvPr id="227" name="Google Shape;227;p30"/>
          <p:cNvSpPr/>
          <p:nvPr>
            <p:ph idx="16" type="pic"/>
          </p:nvPr>
        </p:nvSpPr>
        <p:spPr>
          <a:xfrm>
            <a:off x="5673898" y="2358091"/>
            <a:ext cx="854075" cy="854075"/>
          </a:xfrm>
          <a:prstGeom prst="rect">
            <a:avLst/>
          </a:prstGeom>
          <a:noFill/>
          <a:ln>
            <a:noFill/>
          </a:ln>
        </p:spPr>
      </p:sp>
      <p:sp>
        <p:nvSpPr>
          <p:cNvPr id="228" name="Google Shape;228;p30"/>
          <p:cNvSpPr/>
          <p:nvPr>
            <p:ph idx="17" type="pic"/>
          </p:nvPr>
        </p:nvSpPr>
        <p:spPr>
          <a:xfrm>
            <a:off x="7967620" y="2358091"/>
            <a:ext cx="854075" cy="854075"/>
          </a:xfrm>
          <a:prstGeom prst="rect">
            <a:avLst/>
          </a:prstGeom>
          <a:noFill/>
          <a:ln>
            <a:noFill/>
          </a:ln>
        </p:spPr>
      </p:sp>
      <p:sp>
        <p:nvSpPr>
          <p:cNvPr id="229" name="Google Shape;229;p30"/>
          <p:cNvSpPr/>
          <p:nvPr>
            <p:ph idx="18" type="pic"/>
          </p:nvPr>
        </p:nvSpPr>
        <p:spPr>
          <a:xfrm>
            <a:off x="10261341" y="2358091"/>
            <a:ext cx="854075" cy="85407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nds nombres Option 2">
  <p:cSld name="Grands nombres Option 2">
    <p:spTree>
      <p:nvGrpSpPr>
        <p:cNvPr id="230" name="Shape 230"/>
        <p:cNvGrpSpPr/>
        <p:nvPr/>
      </p:nvGrpSpPr>
      <p:grpSpPr>
        <a:xfrm>
          <a:off x="0" y="0"/>
          <a:ext cx="0" cy="0"/>
          <a:chOff x="0" y="0"/>
          <a:chExt cx="0" cy="0"/>
        </a:xfrm>
      </p:grpSpPr>
      <p:sp>
        <p:nvSpPr>
          <p:cNvPr id="231" name="Google Shape;231;p31"/>
          <p:cNvSpPr/>
          <p:nvPr>
            <p:ph idx="1" type="body"/>
          </p:nvPr>
        </p:nvSpPr>
        <p:spPr>
          <a:xfrm>
            <a:off x="890706" y="1579984"/>
            <a:ext cx="4348065" cy="4348065"/>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2100"/>
              <a:buNone/>
              <a:defRPr sz="2100">
                <a:solidFill>
                  <a:srgbClr val="3F3F3F"/>
                </a:solidFill>
                <a:latin typeface="Calibri"/>
                <a:ea typeface="Calibri"/>
                <a:cs typeface="Calibri"/>
                <a:sym typeface="Calibri"/>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31"/>
          <p:cNvSpPr/>
          <p:nvPr>
            <p:ph idx="2" type="body"/>
          </p:nvPr>
        </p:nvSpPr>
        <p:spPr>
          <a:xfrm>
            <a:off x="4739330" y="1754721"/>
            <a:ext cx="3998591" cy="3998591"/>
          </a:xfrm>
          <a:prstGeom prst="ellipse">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2100"/>
              <a:buNone/>
              <a:defRPr sz="21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31"/>
          <p:cNvSpPr/>
          <p:nvPr>
            <p:ph idx="3" type="body"/>
          </p:nvPr>
        </p:nvSpPr>
        <p:spPr>
          <a:xfrm>
            <a:off x="8238481" y="2193897"/>
            <a:ext cx="3120238" cy="3120238"/>
          </a:xfrm>
          <a:prstGeom prst="ellipse">
            <a:avLst/>
          </a:prstGeom>
          <a:no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2100"/>
              <a:buNone/>
              <a:defRPr sz="21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31"/>
          <p:cNvSpPr/>
          <p:nvPr/>
        </p:nvSpPr>
        <p:spPr>
          <a:xfrm>
            <a:off x="4740115" y="2772299"/>
            <a:ext cx="494967" cy="1963434"/>
          </a:xfrm>
          <a:custGeom>
            <a:rect b="b" l="l" r="r" t="t"/>
            <a:pathLst>
              <a:path extrusionOk="0" h="1963434" w="494967">
                <a:moveTo>
                  <a:pt x="258706" y="0"/>
                </a:moveTo>
                <a:lnTo>
                  <a:pt x="324121" y="135794"/>
                </a:lnTo>
                <a:cubicBezTo>
                  <a:pt x="434133" y="395891"/>
                  <a:pt x="494967" y="681854"/>
                  <a:pt x="494967" y="982025"/>
                </a:cubicBezTo>
                <a:cubicBezTo>
                  <a:pt x="494967" y="1282196"/>
                  <a:pt x="434133" y="1568159"/>
                  <a:pt x="324121" y="1828257"/>
                </a:cubicBezTo>
                <a:lnTo>
                  <a:pt x="259003" y="1963434"/>
                </a:lnTo>
                <a:lnTo>
                  <a:pt x="241238" y="1934192"/>
                </a:lnTo>
                <a:cubicBezTo>
                  <a:pt x="87390" y="1650983"/>
                  <a:pt x="0" y="1326433"/>
                  <a:pt x="0" y="981472"/>
                </a:cubicBezTo>
                <a:cubicBezTo>
                  <a:pt x="0" y="636511"/>
                  <a:pt x="87390" y="311961"/>
                  <a:pt x="241238" y="2875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p31"/>
          <p:cNvSpPr/>
          <p:nvPr/>
        </p:nvSpPr>
        <p:spPr>
          <a:xfrm>
            <a:off x="8245937" y="2863999"/>
            <a:ext cx="491664" cy="1780035"/>
          </a:xfrm>
          <a:custGeom>
            <a:rect b="b" l="l" r="r" t="t"/>
            <a:pathLst>
              <a:path extrusionOk="0" h="1780035" w="491664">
                <a:moveTo>
                  <a:pt x="279162" y="0"/>
                </a:moveTo>
                <a:lnTo>
                  <a:pt x="334593" y="115068"/>
                </a:lnTo>
                <a:cubicBezTo>
                  <a:pt x="435735" y="354195"/>
                  <a:pt x="491664" y="617100"/>
                  <a:pt x="491664" y="893069"/>
                </a:cubicBezTo>
                <a:cubicBezTo>
                  <a:pt x="491664" y="1169038"/>
                  <a:pt x="435735" y="1431944"/>
                  <a:pt x="334593" y="1671070"/>
                </a:cubicBezTo>
                <a:lnTo>
                  <a:pt x="282102" y="1780035"/>
                </a:lnTo>
                <a:lnTo>
                  <a:pt x="265807" y="1758245"/>
                </a:lnTo>
                <a:cubicBezTo>
                  <a:pt x="97991" y="1509844"/>
                  <a:pt x="0" y="1210391"/>
                  <a:pt x="0" y="888052"/>
                </a:cubicBezTo>
                <a:cubicBezTo>
                  <a:pt x="0" y="565713"/>
                  <a:pt x="97991" y="266261"/>
                  <a:pt x="265807" y="17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31"/>
          <p:cNvSpPr/>
          <p:nvPr/>
        </p:nvSpPr>
        <p:spPr>
          <a:xfrm rot="6973557">
            <a:off x="9799840" y="198216"/>
            <a:ext cx="748251" cy="780669"/>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31"/>
          <p:cNvSpPr/>
          <p:nvPr/>
        </p:nvSpPr>
        <p:spPr>
          <a:xfrm rot="5483574">
            <a:off x="9854193" y="80859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p31"/>
          <p:cNvSpPr/>
          <p:nvPr/>
        </p:nvSpPr>
        <p:spPr>
          <a:xfrm rot="-7400842">
            <a:off x="10161654" y="-236402"/>
            <a:ext cx="1957093" cy="1399810"/>
          </a:xfrm>
          <a:custGeom>
            <a:rect b="b" l="l" r="r" t="t"/>
            <a:pathLst>
              <a:path extrusionOk="0" h="1399810" w="1957093">
                <a:moveTo>
                  <a:pt x="0" y="318772"/>
                </a:moveTo>
                <a:lnTo>
                  <a:pt x="858544" y="36067"/>
                </a:lnTo>
                <a:lnTo>
                  <a:pt x="1957093" y="0"/>
                </a:lnTo>
                <a:lnTo>
                  <a:pt x="1012700" y="1399810"/>
                </a:lnTo>
                <a:lnTo>
                  <a:pt x="172487" y="1221089"/>
                </a:lnTo>
                <a:lnTo>
                  <a:pt x="0" y="31877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 name="Google Shape;239;p31"/>
          <p:cNvSpPr/>
          <p:nvPr/>
        </p:nvSpPr>
        <p:spPr>
          <a:xfrm rot="-7364292">
            <a:off x="11753205" y="112024"/>
            <a:ext cx="332291" cy="247882"/>
          </a:xfrm>
          <a:custGeom>
            <a:rect b="b" l="l" r="r" t="t"/>
            <a:pathLst>
              <a:path extrusionOk="0" h="1081038" w="1449157">
                <a:moveTo>
                  <a:pt x="0" y="0"/>
                </a:moveTo>
                <a:lnTo>
                  <a:pt x="1449157" y="433129"/>
                </a:lnTo>
                <a:lnTo>
                  <a:pt x="1012700" y="1081038"/>
                </a:lnTo>
                <a:lnTo>
                  <a:pt x="172487" y="902317"/>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31"/>
          <p:cNvSpPr/>
          <p:nvPr/>
        </p:nvSpPr>
        <p:spPr>
          <a:xfrm rot="-8263484">
            <a:off x="137666" y="5349121"/>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 name="Google Shape;241;p31"/>
          <p:cNvSpPr/>
          <p:nvPr/>
        </p:nvSpPr>
        <p:spPr>
          <a:xfrm rot="5738060">
            <a:off x="100722" y="596209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p31"/>
          <p:cNvSpPr/>
          <p:nvPr/>
        </p:nvSpPr>
        <p:spPr>
          <a:xfrm rot="8291645">
            <a:off x="10081798" y="798094"/>
            <a:ext cx="371360" cy="273702"/>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3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31"/>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3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246" name="Google Shape;246;p31"/>
          <p:cNvSpPr/>
          <p:nvPr/>
        </p:nvSpPr>
        <p:spPr>
          <a:xfrm rot="3693105">
            <a:off x="270909" y="5041123"/>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7" name="Google Shape;247;p31"/>
          <p:cNvSpPr txBox="1"/>
          <p:nvPr>
            <p:ph idx="4" type="body"/>
          </p:nvPr>
        </p:nvSpPr>
        <p:spPr>
          <a:xfrm>
            <a:off x="1364343" y="2505766"/>
            <a:ext cx="3374987" cy="885825"/>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8000"/>
              <a:buNone/>
              <a:defRPr b="1" sz="8000">
                <a:latin typeface="Rockwell"/>
                <a:ea typeface="Rockwell"/>
                <a:cs typeface="Rockwell"/>
                <a:sym typeface="Rockwell"/>
              </a:defRPr>
            </a:lvl1pPr>
            <a:lvl2pPr indent="-228600" lvl="1" marL="914400" algn="l">
              <a:lnSpc>
                <a:spcPct val="90000"/>
              </a:lnSpc>
              <a:spcBef>
                <a:spcPts val="500"/>
              </a:spcBef>
              <a:spcAft>
                <a:spcPts val="0"/>
              </a:spcAft>
              <a:buClr>
                <a:srgbClr val="3F3F3F"/>
              </a:buClr>
              <a:buSzPts val="8000"/>
              <a:buNone/>
              <a:defRPr sz="8000">
                <a:latin typeface="Rockwell"/>
                <a:ea typeface="Rockwell"/>
                <a:cs typeface="Rockwell"/>
                <a:sym typeface="Rockwell"/>
              </a:defRPr>
            </a:lvl2pPr>
            <a:lvl3pPr indent="-228600" lvl="2" marL="1371600" algn="l">
              <a:lnSpc>
                <a:spcPct val="90000"/>
              </a:lnSpc>
              <a:spcBef>
                <a:spcPts val="500"/>
              </a:spcBef>
              <a:spcAft>
                <a:spcPts val="0"/>
              </a:spcAft>
              <a:buClr>
                <a:srgbClr val="3F3F3F"/>
              </a:buClr>
              <a:buSzPts val="8000"/>
              <a:buNone/>
              <a:defRPr sz="8000">
                <a:latin typeface="Rockwell"/>
                <a:ea typeface="Rockwell"/>
                <a:cs typeface="Rockwell"/>
                <a:sym typeface="Rockwell"/>
              </a:defRPr>
            </a:lvl3pPr>
            <a:lvl4pPr indent="-228600" lvl="3" marL="1828800" algn="l">
              <a:lnSpc>
                <a:spcPct val="90000"/>
              </a:lnSpc>
              <a:spcBef>
                <a:spcPts val="500"/>
              </a:spcBef>
              <a:spcAft>
                <a:spcPts val="0"/>
              </a:spcAft>
              <a:buClr>
                <a:srgbClr val="3F3F3F"/>
              </a:buClr>
              <a:buSzPts val="8000"/>
              <a:buNone/>
              <a:defRPr sz="8000">
                <a:latin typeface="Rockwell"/>
                <a:ea typeface="Rockwell"/>
                <a:cs typeface="Rockwell"/>
                <a:sym typeface="Rockwell"/>
              </a:defRPr>
            </a:lvl4pPr>
            <a:lvl5pPr indent="-228600" lvl="4" marL="2286000" algn="l">
              <a:lnSpc>
                <a:spcPct val="90000"/>
              </a:lnSpc>
              <a:spcBef>
                <a:spcPts val="500"/>
              </a:spcBef>
              <a:spcAft>
                <a:spcPts val="0"/>
              </a:spcAft>
              <a:buClr>
                <a:srgbClr val="3F3F3F"/>
              </a:buClr>
              <a:buSzPts val="8000"/>
              <a:buNone/>
              <a:defRPr sz="8000">
                <a:latin typeface="Rockwell"/>
                <a:ea typeface="Rockwell"/>
                <a:cs typeface="Rockwell"/>
                <a:sym typeface="Rockwe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1"/>
          <p:cNvSpPr txBox="1"/>
          <p:nvPr>
            <p:ph idx="5" type="body"/>
          </p:nvPr>
        </p:nvSpPr>
        <p:spPr>
          <a:xfrm>
            <a:off x="5212968" y="2505766"/>
            <a:ext cx="3025513" cy="885825"/>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8000"/>
              <a:buNone/>
              <a:defRPr b="1" i="0" sz="8000">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31"/>
          <p:cNvSpPr txBox="1"/>
          <p:nvPr>
            <p:ph idx="6" type="body"/>
          </p:nvPr>
        </p:nvSpPr>
        <p:spPr>
          <a:xfrm>
            <a:off x="8737600" y="2490630"/>
            <a:ext cx="2090738" cy="900962"/>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8000"/>
              <a:buNone/>
              <a:defRPr b="1" i="0" sz="8000">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31"/>
          <p:cNvSpPr txBox="1"/>
          <p:nvPr>
            <p:ph idx="7" type="body"/>
          </p:nvPr>
        </p:nvSpPr>
        <p:spPr>
          <a:xfrm>
            <a:off x="1820138" y="4015478"/>
            <a:ext cx="2489200" cy="1012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1"/>
          <p:cNvSpPr txBox="1"/>
          <p:nvPr>
            <p:ph idx="8" type="body"/>
          </p:nvPr>
        </p:nvSpPr>
        <p:spPr>
          <a:xfrm>
            <a:off x="5481124" y="4015478"/>
            <a:ext cx="2489200" cy="101123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1"/>
          <p:cNvSpPr txBox="1"/>
          <p:nvPr>
            <p:ph idx="9" type="body"/>
          </p:nvPr>
        </p:nvSpPr>
        <p:spPr>
          <a:xfrm>
            <a:off x="8737600" y="4015478"/>
            <a:ext cx="2090738" cy="1012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p:cSld name="Comparaison">
    <p:spTree>
      <p:nvGrpSpPr>
        <p:cNvPr id="253" name="Shape 253"/>
        <p:cNvGrpSpPr/>
        <p:nvPr/>
      </p:nvGrpSpPr>
      <p:grpSpPr>
        <a:xfrm>
          <a:off x="0" y="0"/>
          <a:ext cx="0" cy="0"/>
          <a:chOff x="0" y="0"/>
          <a:chExt cx="0" cy="0"/>
        </a:xfrm>
      </p:grpSpPr>
      <p:sp>
        <p:nvSpPr>
          <p:cNvPr id="254" name="Google Shape;254;p3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32"/>
          <p:cNvSpPr txBox="1"/>
          <p:nvPr>
            <p:ph idx="1" type="body"/>
          </p:nvPr>
        </p:nvSpPr>
        <p:spPr>
          <a:xfrm>
            <a:off x="432000" y="1152000"/>
            <a:ext cx="54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6" name="Google Shape;256;p32"/>
          <p:cNvSpPr txBox="1"/>
          <p:nvPr>
            <p:ph idx="2" type="body"/>
          </p:nvPr>
        </p:nvSpPr>
        <p:spPr>
          <a:xfrm>
            <a:off x="432000" y="1584000"/>
            <a:ext cx="5472000" cy="4608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32"/>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3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259" name="Google Shape;259;p32"/>
          <p:cNvSpPr txBox="1"/>
          <p:nvPr>
            <p:ph idx="3" type="body"/>
          </p:nvPr>
        </p:nvSpPr>
        <p:spPr>
          <a:xfrm>
            <a:off x="6299887" y="1584325"/>
            <a:ext cx="5472113" cy="46069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2"/>
          <p:cNvSpPr txBox="1"/>
          <p:nvPr>
            <p:ph idx="4" type="body"/>
          </p:nvPr>
        </p:nvSpPr>
        <p:spPr>
          <a:xfrm>
            <a:off x="6300000" y="1152525"/>
            <a:ext cx="5472000" cy="35877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space de marché">
  <p:cSld name="Espace de marché">
    <p:spTree>
      <p:nvGrpSpPr>
        <p:cNvPr id="261" name="Shape 261"/>
        <p:cNvGrpSpPr/>
        <p:nvPr/>
      </p:nvGrpSpPr>
      <p:grpSpPr>
        <a:xfrm>
          <a:off x="0" y="0"/>
          <a:ext cx="0" cy="0"/>
          <a:chOff x="0" y="0"/>
          <a:chExt cx="0" cy="0"/>
        </a:xfrm>
      </p:grpSpPr>
      <p:sp>
        <p:nvSpPr>
          <p:cNvPr id="262" name="Google Shape;262;p33"/>
          <p:cNvSpPr/>
          <p:nvPr/>
        </p:nvSpPr>
        <p:spPr>
          <a:xfrm rot="4308689">
            <a:off x="9605830" y="-345925"/>
            <a:ext cx="2706415" cy="2832124"/>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 name="Google Shape;263;p3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33"/>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cxnSp>
        <p:nvCxnSpPr>
          <p:cNvPr id="266" name="Google Shape;266;p33"/>
          <p:cNvCxnSpPr/>
          <p:nvPr/>
        </p:nvCxnSpPr>
        <p:spPr>
          <a:xfrm>
            <a:off x="6096000" y="1319756"/>
            <a:ext cx="0" cy="4369844"/>
          </a:xfrm>
          <a:prstGeom prst="straightConnector1">
            <a:avLst/>
          </a:prstGeom>
          <a:noFill/>
          <a:ln cap="flat" cmpd="sng" w="9525">
            <a:solidFill>
              <a:srgbClr val="D8D8D8"/>
            </a:solidFill>
            <a:prstDash val="solid"/>
            <a:miter lim="800000"/>
            <a:headEnd len="med" w="med" type="triangle"/>
            <a:tailEnd len="med" w="med" type="triangle"/>
          </a:ln>
        </p:spPr>
      </p:cxnSp>
      <p:cxnSp>
        <p:nvCxnSpPr>
          <p:cNvPr id="267" name="Google Shape;267;p33"/>
          <p:cNvCxnSpPr/>
          <p:nvPr/>
        </p:nvCxnSpPr>
        <p:spPr>
          <a:xfrm rot="10800000">
            <a:off x="432000" y="3504678"/>
            <a:ext cx="11340000" cy="0"/>
          </a:xfrm>
          <a:prstGeom prst="straightConnector1">
            <a:avLst/>
          </a:prstGeom>
          <a:noFill/>
          <a:ln cap="flat" cmpd="sng" w="9525">
            <a:solidFill>
              <a:srgbClr val="D8D8D8"/>
            </a:solidFill>
            <a:prstDash val="solid"/>
            <a:miter lim="800000"/>
            <a:headEnd len="med" w="med" type="triangle"/>
            <a:tailEnd len="med" w="med" type="triangle"/>
          </a:ln>
        </p:spPr>
      </p:cxnSp>
      <p:sp>
        <p:nvSpPr>
          <p:cNvPr id="268" name="Google Shape;268;p33"/>
          <p:cNvSpPr txBox="1"/>
          <p:nvPr>
            <p:ph idx="1" type="body"/>
          </p:nvPr>
        </p:nvSpPr>
        <p:spPr>
          <a:xfrm>
            <a:off x="5112000" y="951013"/>
            <a:ext cx="1980000" cy="252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33"/>
          <p:cNvSpPr txBox="1"/>
          <p:nvPr>
            <p:ph idx="2" type="body"/>
          </p:nvPr>
        </p:nvSpPr>
        <p:spPr>
          <a:xfrm>
            <a:off x="5106000" y="5857570"/>
            <a:ext cx="1980000" cy="252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33"/>
          <p:cNvSpPr txBox="1"/>
          <p:nvPr>
            <p:ph idx="3" type="body"/>
          </p:nvPr>
        </p:nvSpPr>
        <p:spPr>
          <a:xfrm>
            <a:off x="432000" y="3187823"/>
            <a:ext cx="1980000" cy="25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33"/>
          <p:cNvSpPr txBox="1"/>
          <p:nvPr>
            <p:ph idx="4" type="body"/>
          </p:nvPr>
        </p:nvSpPr>
        <p:spPr>
          <a:xfrm>
            <a:off x="9792001" y="3187823"/>
            <a:ext cx="1980000" cy="252000"/>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ronologie">
  <p:cSld name="Chronologie">
    <p:spTree>
      <p:nvGrpSpPr>
        <p:cNvPr id="272" name="Shape 272"/>
        <p:cNvGrpSpPr/>
        <p:nvPr/>
      </p:nvGrpSpPr>
      <p:grpSpPr>
        <a:xfrm>
          <a:off x="0" y="0"/>
          <a:ext cx="0" cy="0"/>
          <a:chOff x="0" y="0"/>
          <a:chExt cx="0" cy="0"/>
        </a:xfrm>
      </p:grpSpPr>
      <p:sp>
        <p:nvSpPr>
          <p:cNvPr id="273" name="Google Shape;273;p3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p34"/>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p3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276" name="Google Shape;276;p34"/>
          <p:cNvSpPr txBox="1"/>
          <p:nvPr>
            <p:ph idx="1"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77" name="Google Shape;277;p34"/>
          <p:cNvCxnSpPr/>
          <p:nvPr/>
        </p:nvCxnSpPr>
        <p:spPr>
          <a:xfrm>
            <a:off x="431800" y="3866682"/>
            <a:ext cx="11339513" cy="0"/>
          </a:xfrm>
          <a:prstGeom prst="straightConnector1">
            <a:avLst/>
          </a:prstGeom>
          <a:noFill/>
          <a:ln cap="flat" cmpd="sng" w="9525">
            <a:solidFill>
              <a:srgbClr val="BFBFBF"/>
            </a:solidFill>
            <a:prstDash val="solid"/>
            <a:miter lim="800000"/>
            <a:headEnd len="sm" w="sm" type="none"/>
            <a:tailEnd len="med" w="med" type="triangle"/>
          </a:ln>
        </p:spPr>
      </p:cxnSp>
      <p:sp>
        <p:nvSpPr>
          <p:cNvPr id="278" name="Google Shape;278;p34"/>
          <p:cNvSpPr txBox="1"/>
          <p:nvPr>
            <p:ph idx="2" type="body"/>
          </p:nvPr>
        </p:nvSpPr>
        <p:spPr>
          <a:xfrm>
            <a:off x="4129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7F7F7F"/>
              </a:buClr>
              <a:buSzPts val="1400"/>
              <a:buNone/>
              <a:defRPr sz="14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34"/>
          <p:cNvSpPr txBox="1"/>
          <p:nvPr>
            <p:ph idx="3" type="body"/>
          </p:nvPr>
        </p:nvSpPr>
        <p:spPr>
          <a:xfrm>
            <a:off x="4317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34"/>
          <p:cNvSpPr txBox="1"/>
          <p:nvPr>
            <p:ph idx="4" type="body"/>
          </p:nvPr>
        </p:nvSpPr>
        <p:spPr>
          <a:xfrm>
            <a:off x="90381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34"/>
          <p:cNvSpPr txBox="1"/>
          <p:nvPr>
            <p:ph idx="5" type="body"/>
          </p:nvPr>
        </p:nvSpPr>
        <p:spPr>
          <a:xfrm>
            <a:off x="137583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34"/>
          <p:cNvSpPr txBox="1"/>
          <p:nvPr>
            <p:ph idx="6" type="body"/>
          </p:nvPr>
        </p:nvSpPr>
        <p:spPr>
          <a:xfrm>
            <a:off x="184785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34"/>
          <p:cNvSpPr txBox="1"/>
          <p:nvPr>
            <p:ph idx="7" type="body"/>
          </p:nvPr>
        </p:nvSpPr>
        <p:spPr>
          <a:xfrm>
            <a:off x="60771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7F7F7F"/>
              </a:buClr>
              <a:buSzPts val="1400"/>
              <a:buNone/>
              <a:defRPr sz="14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34"/>
          <p:cNvSpPr txBox="1"/>
          <p:nvPr>
            <p:ph idx="8" type="body"/>
          </p:nvPr>
        </p:nvSpPr>
        <p:spPr>
          <a:xfrm>
            <a:off x="231986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34"/>
          <p:cNvSpPr txBox="1"/>
          <p:nvPr>
            <p:ph idx="9" type="body"/>
          </p:nvPr>
        </p:nvSpPr>
        <p:spPr>
          <a:xfrm>
            <a:off x="279188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34"/>
          <p:cNvSpPr txBox="1"/>
          <p:nvPr>
            <p:ph idx="13" type="body"/>
          </p:nvPr>
        </p:nvSpPr>
        <p:spPr>
          <a:xfrm>
            <a:off x="326390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34"/>
          <p:cNvSpPr txBox="1"/>
          <p:nvPr>
            <p:ph idx="14" type="body"/>
          </p:nvPr>
        </p:nvSpPr>
        <p:spPr>
          <a:xfrm>
            <a:off x="467995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4"/>
          <p:cNvSpPr txBox="1"/>
          <p:nvPr>
            <p:ph idx="15" type="body"/>
          </p:nvPr>
        </p:nvSpPr>
        <p:spPr>
          <a:xfrm>
            <a:off x="373591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34"/>
          <p:cNvSpPr txBox="1"/>
          <p:nvPr>
            <p:ph idx="16" type="body"/>
          </p:nvPr>
        </p:nvSpPr>
        <p:spPr>
          <a:xfrm>
            <a:off x="420793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34"/>
          <p:cNvSpPr txBox="1"/>
          <p:nvPr>
            <p:ph idx="17" type="body"/>
          </p:nvPr>
        </p:nvSpPr>
        <p:spPr>
          <a:xfrm>
            <a:off x="515196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34"/>
          <p:cNvSpPr txBox="1"/>
          <p:nvPr>
            <p:ph idx="18" type="body"/>
          </p:nvPr>
        </p:nvSpPr>
        <p:spPr>
          <a:xfrm>
            <a:off x="562398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34"/>
          <p:cNvSpPr txBox="1"/>
          <p:nvPr>
            <p:ph idx="19" type="body"/>
          </p:nvPr>
        </p:nvSpPr>
        <p:spPr>
          <a:xfrm>
            <a:off x="60959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34"/>
          <p:cNvSpPr txBox="1"/>
          <p:nvPr>
            <p:ph idx="20" type="body"/>
          </p:nvPr>
        </p:nvSpPr>
        <p:spPr>
          <a:xfrm>
            <a:off x="656801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34"/>
          <p:cNvSpPr txBox="1"/>
          <p:nvPr>
            <p:ph idx="21" type="body"/>
          </p:nvPr>
        </p:nvSpPr>
        <p:spPr>
          <a:xfrm>
            <a:off x="704002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34"/>
          <p:cNvSpPr txBox="1"/>
          <p:nvPr>
            <p:ph idx="22" type="body"/>
          </p:nvPr>
        </p:nvSpPr>
        <p:spPr>
          <a:xfrm>
            <a:off x="751204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34"/>
          <p:cNvSpPr txBox="1"/>
          <p:nvPr>
            <p:ph idx="23" type="body"/>
          </p:nvPr>
        </p:nvSpPr>
        <p:spPr>
          <a:xfrm>
            <a:off x="798406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p34"/>
          <p:cNvSpPr txBox="1"/>
          <p:nvPr>
            <p:ph idx="24" type="body"/>
          </p:nvPr>
        </p:nvSpPr>
        <p:spPr>
          <a:xfrm>
            <a:off x="845608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34"/>
          <p:cNvSpPr txBox="1"/>
          <p:nvPr>
            <p:ph idx="25" type="body"/>
          </p:nvPr>
        </p:nvSpPr>
        <p:spPr>
          <a:xfrm>
            <a:off x="892809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34"/>
          <p:cNvSpPr txBox="1"/>
          <p:nvPr>
            <p:ph idx="26" type="body"/>
          </p:nvPr>
        </p:nvSpPr>
        <p:spPr>
          <a:xfrm>
            <a:off x="1034414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34"/>
          <p:cNvSpPr txBox="1"/>
          <p:nvPr>
            <p:ph idx="27" type="body"/>
          </p:nvPr>
        </p:nvSpPr>
        <p:spPr>
          <a:xfrm>
            <a:off x="940011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34"/>
          <p:cNvSpPr txBox="1"/>
          <p:nvPr>
            <p:ph idx="28" type="body"/>
          </p:nvPr>
        </p:nvSpPr>
        <p:spPr>
          <a:xfrm>
            <a:off x="987213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4"/>
          <p:cNvSpPr txBox="1"/>
          <p:nvPr>
            <p:ph idx="29" type="body"/>
          </p:nvPr>
        </p:nvSpPr>
        <p:spPr>
          <a:xfrm>
            <a:off x="1081616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4"/>
          <p:cNvSpPr txBox="1"/>
          <p:nvPr>
            <p:ph idx="30" type="body"/>
          </p:nvPr>
        </p:nvSpPr>
        <p:spPr>
          <a:xfrm>
            <a:off x="1128818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34"/>
          <p:cNvSpPr txBox="1"/>
          <p:nvPr>
            <p:ph idx="31" type="body"/>
          </p:nvPr>
        </p:nvSpPr>
        <p:spPr>
          <a:xfrm>
            <a:off x="5360988" y="2190750"/>
            <a:ext cx="1793875" cy="561975"/>
          </a:xfrm>
          <a:prstGeom prst="rect">
            <a:avLst/>
          </a:prstGeom>
          <a:noFill/>
          <a:ln>
            <a:noFill/>
          </a:ln>
        </p:spPr>
        <p:txBody>
          <a:bodyPr anchorCtr="0" anchor="t" bIns="0" lIns="0" spcFirstLastPara="1" rIns="0" wrap="square" tIns="36000">
            <a:noAutofit/>
          </a:bodyPr>
          <a:lstStyle>
            <a:lvl1pPr indent="-228600" lvl="0" marL="457200" algn="ctr">
              <a:lnSpc>
                <a:spcPct val="90000"/>
              </a:lnSpc>
              <a:spcBef>
                <a:spcPts val="1000"/>
              </a:spcBef>
              <a:spcAft>
                <a:spcPts val="0"/>
              </a:spcAft>
              <a:buClr>
                <a:srgbClr val="3F3F3F"/>
              </a:buClr>
              <a:buSzPts val="1600"/>
              <a:buNone/>
              <a:defRPr b="1" sz="16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34"/>
          <p:cNvSpPr txBox="1"/>
          <p:nvPr>
            <p:ph idx="32" type="body"/>
          </p:nvPr>
        </p:nvSpPr>
        <p:spPr>
          <a:xfrm>
            <a:off x="5395728" y="2531196"/>
            <a:ext cx="1724394" cy="185808"/>
          </a:xfrm>
          <a:prstGeom prst="rect">
            <a:avLst/>
          </a:prstGeom>
          <a:solidFill>
            <a:srgbClr val="F2F2F2"/>
          </a:solid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1200"/>
              <a:buNone/>
              <a:defRPr sz="12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mbres de l’équipe 6">
  <p:cSld name="Membres de l’équipe 6">
    <p:spTree>
      <p:nvGrpSpPr>
        <p:cNvPr id="306" name="Shape 306"/>
        <p:cNvGrpSpPr/>
        <p:nvPr/>
      </p:nvGrpSpPr>
      <p:grpSpPr>
        <a:xfrm>
          <a:off x="0" y="0"/>
          <a:ext cx="0" cy="0"/>
          <a:chOff x="0" y="0"/>
          <a:chExt cx="0" cy="0"/>
        </a:xfrm>
      </p:grpSpPr>
      <p:sp>
        <p:nvSpPr>
          <p:cNvPr id="307" name="Google Shape;307;p3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35"/>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3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310" name="Google Shape;310;p35"/>
          <p:cNvSpPr txBox="1"/>
          <p:nvPr>
            <p:ph idx="1" type="body"/>
          </p:nvPr>
        </p:nvSpPr>
        <p:spPr>
          <a:xfrm>
            <a:off x="2340113"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35"/>
          <p:cNvSpPr txBox="1"/>
          <p:nvPr>
            <p:ph idx="2" type="body"/>
          </p:nvPr>
        </p:nvSpPr>
        <p:spPr>
          <a:xfrm>
            <a:off x="4248426"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5"/>
          <p:cNvSpPr txBox="1"/>
          <p:nvPr>
            <p:ph idx="3" type="body"/>
          </p:nvPr>
        </p:nvSpPr>
        <p:spPr>
          <a:xfrm>
            <a:off x="6156739"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35"/>
          <p:cNvSpPr txBox="1"/>
          <p:nvPr>
            <p:ph idx="4" type="body"/>
          </p:nvPr>
        </p:nvSpPr>
        <p:spPr>
          <a:xfrm>
            <a:off x="8065052"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35"/>
          <p:cNvSpPr txBox="1"/>
          <p:nvPr>
            <p:ph idx="5" type="body"/>
          </p:nvPr>
        </p:nvSpPr>
        <p:spPr>
          <a:xfrm>
            <a:off x="431800" y="3926334"/>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35"/>
          <p:cNvSpPr txBox="1"/>
          <p:nvPr>
            <p:ph idx="6" type="body"/>
          </p:nvPr>
        </p:nvSpPr>
        <p:spPr>
          <a:xfrm>
            <a:off x="2340113"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35"/>
          <p:cNvSpPr txBox="1"/>
          <p:nvPr>
            <p:ph idx="7" type="body"/>
          </p:nvPr>
        </p:nvSpPr>
        <p:spPr>
          <a:xfrm>
            <a:off x="4248426"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35"/>
          <p:cNvSpPr txBox="1"/>
          <p:nvPr>
            <p:ph idx="8" type="body"/>
          </p:nvPr>
        </p:nvSpPr>
        <p:spPr>
          <a:xfrm>
            <a:off x="6156739"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35"/>
          <p:cNvSpPr txBox="1"/>
          <p:nvPr>
            <p:ph idx="9" type="body"/>
          </p:nvPr>
        </p:nvSpPr>
        <p:spPr>
          <a:xfrm>
            <a:off x="8065052"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35"/>
          <p:cNvSpPr txBox="1"/>
          <p:nvPr>
            <p:ph idx="13" type="body"/>
          </p:nvPr>
        </p:nvSpPr>
        <p:spPr>
          <a:xfrm>
            <a:off x="431800"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35"/>
          <p:cNvSpPr/>
          <p:nvPr>
            <p:ph idx="14" type="pic"/>
          </p:nvPr>
        </p:nvSpPr>
        <p:spPr>
          <a:xfrm>
            <a:off x="717088"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21" name="Google Shape;321;p35"/>
          <p:cNvSpPr/>
          <p:nvPr>
            <p:ph idx="15" type="pic"/>
          </p:nvPr>
        </p:nvSpPr>
        <p:spPr>
          <a:xfrm>
            <a:off x="2625401"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22" name="Google Shape;322;p35"/>
          <p:cNvSpPr/>
          <p:nvPr>
            <p:ph idx="16" type="pic"/>
          </p:nvPr>
        </p:nvSpPr>
        <p:spPr>
          <a:xfrm>
            <a:off x="4533714"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23" name="Google Shape;323;p35"/>
          <p:cNvSpPr/>
          <p:nvPr>
            <p:ph idx="17" type="pic"/>
          </p:nvPr>
        </p:nvSpPr>
        <p:spPr>
          <a:xfrm>
            <a:off x="6442027"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24" name="Google Shape;324;p35"/>
          <p:cNvSpPr/>
          <p:nvPr>
            <p:ph idx="18" type="pic"/>
          </p:nvPr>
        </p:nvSpPr>
        <p:spPr>
          <a:xfrm>
            <a:off x="8350340"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25" name="Google Shape;325;p35"/>
          <p:cNvSpPr/>
          <p:nvPr>
            <p:ph idx="19" type="pic"/>
          </p:nvPr>
        </p:nvSpPr>
        <p:spPr>
          <a:xfrm>
            <a:off x="10258651"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326" name="Google Shape;326;p35"/>
          <p:cNvSpPr txBox="1"/>
          <p:nvPr>
            <p:ph idx="20" type="body"/>
          </p:nvPr>
        </p:nvSpPr>
        <p:spPr>
          <a:xfrm>
            <a:off x="9973363" y="3925888"/>
            <a:ext cx="1800000" cy="504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35"/>
          <p:cNvSpPr txBox="1"/>
          <p:nvPr>
            <p:ph idx="21" type="body"/>
          </p:nvPr>
        </p:nvSpPr>
        <p:spPr>
          <a:xfrm>
            <a:off x="9973363" y="4505325"/>
            <a:ext cx="1800000" cy="900113"/>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 et image grand format">
  <p:cSld name="Texte et image grand format">
    <p:bg>
      <p:bgPr>
        <a:solidFill>
          <a:schemeClr val="lt1"/>
        </a:solidFill>
      </p:bgPr>
    </p:bg>
    <p:spTree>
      <p:nvGrpSpPr>
        <p:cNvPr id="29" name="Shape 29"/>
        <p:cNvGrpSpPr/>
        <p:nvPr/>
      </p:nvGrpSpPr>
      <p:grpSpPr>
        <a:xfrm>
          <a:off x="0" y="0"/>
          <a:ext cx="0" cy="0"/>
          <a:chOff x="0" y="0"/>
          <a:chExt cx="0" cy="0"/>
        </a:xfrm>
      </p:grpSpPr>
      <p:sp>
        <p:nvSpPr>
          <p:cNvPr id="30" name="Google Shape;30;p18"/>
          <p:cNvSpPr txBox="1"/>
          <p:nvPr>
            <p:ph type="ctrTitle"/>
          </p:nvPr>
        </p:nvSpPr>
        <p:spPr>
          <a:xfrm>
            <a:off x="84000" y="3517901"/>
            <a:ext cx="6012000" cy="1409700"/>
          </a:xfrm>
          <a:prstGeom prst="rect">
            <a:avLst/>
          </a:prstGeom>
          <a:solidFill>
            <a:schemeClr val="dk1"/>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3600"/>
              <a:buFont typeface="Rockwel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 type="subTitle"/>
          </p:nvPr>
        </p:nvSpPr>
        <p:spPr>
          <a:xfrm>
            <a:off x="84000" y="4927600"/>
            <a:ext cx="6012000" cy="1845743"/>
          </a:xfrm>
          <a:prstGeom prst="rect">
            <a:avLst/>
          </a:prstGeom>
          <a:solidFill>
            <a:srgbClr val="262626"/>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1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33" name="Google Shape;33;p18"/>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F3F3F"/>
              </a:solidFill>
              <a:latin typeface="Calibri"/>
              <a:ea typeface="Calibri"/>
              <a:cs typeface="Calibri"/>
              <a:sym typeface="Calibri"/>
            </a:endParaRPr>
          </a:p>
        </p:txBody>
      </p:sp>
      <p:sp>
        <p:nvSpPr>
          <p:cNvPr id="34" name="Google Shape;34;p18"/>
          <p:cNvSpPr/>
          <p:nvPr>
            <p:ph idx="2" type="pic"/>
          </p:nvPr>
        </p:nvSpPr>
        <p:spPr>
          <a:xfrm>
            <a:off x="84000" y="86714"/>
            <a:ext cx="6009285" cy="3431187"/>
          </a:xfrm>
          <a:prstGeom prst="rect">
            <a:avLst/>
          </a:prstGeom>
          <a:solidFill>
            <a:srgbClr val="333333"/>
          </a:solidFill>
          <a:ln>
            <a:noFill/>
          </a:ln>
        </p:spPr>
      </p:sp>
      <p:sp>
        <p:nvSpPr>
          <p:cNvPr id="35" name="Google Shape;35;p18"/>
          <p:cNvSpPr txBox="1"/>
          <p:nvPr>
            <p:ph idx="3" type="body"/>
          </p:nvPr>
        </p:nvSpPr>
        <p:spPr>
          <a:xfrm>
            <a:off x="6464300" y="1152000"/>
            <a:ext cx="5307700" cy="4680000"/>
          </a:xfrm>
          <a:prstGeom prst="rect">
            <a:avLst/>
          </a:prstGeom>
          <a:noFill/>
          <a:ln>
            <a:noFill/>
          </a:ln>
        </p:spPr>
        <p:txBody>
          <a:bodyPr anchorCtr="0" anchor="b"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uniquement">
  <p:cSld name="Titre et sous-titre uniquement">
    <p:spTree>
      <p:nvGrpSpPr>
        <p:cNvPr id="328" name="Shape 328"/>
        <p:cNvGrpSpPr/>
        <p:nvPr/>
      </p:nvGrpSpPr>
      <p:grpSpPr>
        <a:xfrm>
          <a:off x="0" y="0"/>
          <a:ext cx="0" cy="0"/>
          <a:chOff x="0" y="0"/>
          <a:chExt cx="0" cy="0"/>
        </a:xfrm>
      </p:grpSpPr>
      <p:sp>
        <p:nvSpPr>
          <p:cNvPr id="329" name="Google Shape;329;p36"/>
          <p:cNvSpPr/>
          <p:nvPr/>
        </p:nvSpPr>
        <p:spPr>
          <a:xfrm rot="4308689">
            <a:off x="8139110" y="-52404"/>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36"/>
          <p:cNvSpPr/>
          <p:nvPr/>
        </p:nvSpPr>
        <p:spPr>
          <a:xfrm rot="4308689">
            <a:off x="8878526" y="-532562"/>
            <a:ext cx="3571215" cy="3737093"/>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p3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2" name="Google Shape;332;p36"/>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3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334" name="Google Shape;334;p36"/>
          <p:cNvSpPr/>
          <p:nvPr/>
        </p:nvSpPr>
        <p:spPr>
          <a:xfrm rot="4308689">
            <a:off x="9191192" y="1651650"/>
            <a:ext cx="1980696" cy="2066510"/>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36"/>
          <p:cNvSpPr/>
          <p:nvPr/>
        </p:nvSpPr>
        <p:spPr>
          <a:xfrm rot="-7769131">
            <a:off x="9457431" y="3977898"/>
            <a:ext cx="346713" cy="206124"/>
          </a:xfrm>
          <a:custGeom>
            <a:rect b="b" l="l" r="r" t="t"/>
            <a:pathLst>
              <a:path extrusionOk="0" h="206124" w="346713">
                <a:moveTo>
                  <a:pt x="346713" y="206124"/>
                </a:moveTo>
                <a:lnTo>
                  <a:pt x="0" y="206124"/>
                </a:lnTo>
                <a:lnTo>
                  <a:pt x="86666" y="0"/>
                </a:lnTo>
                <a:lnTo>
                  <a:pt x="346713" y="20612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36"/>
          <p:cNvSpPr/>
          <p:nvPr/>
        </p:nvSpPr>
        <p:spPr>
          <a:xfrm rot="-9168920">
            <a:off x="9528615" y="3713859"/>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7" name="Google Shape;337;p36"/>
          <p:cNvSpPr/>
          <p:nvPr/>
        </p:nvSpPr>
        <p:spPr>
          <a:xfrm rot="4308689">
            <a:off x="8785444" y="1075879"/>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8" name="Google Shape;338;p36"/>
          <p:cNvSpPr/>
          <p:nvPr/>
        </p:nvSpPr>
        <p:spPr>
          <a:xfrm rot="-4406895">
            <a:off x="11374788" y="284642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p36"/>
          <p:cNvSpPr/>
          <p:nvPr/>
        </p:nvSpPr>
        <p:spPr>
          <a:xfrm rot="-4406895">
            <a:off x="10879052" y="262735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0" name="Google Shape;340;p36"/>
          <p:cNvSpPr txBox="1"/>
          <p:nvPr>
            <p:ph idx="1"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uniquement">
  <p:cSld name="Titre uniquement">
    <p:spTree>
      <p:nvGrpSpPr>
        <p:cNvPr id="341" name="Shape 341"/>
        <p:cNvGrpSpPr/>
        <p:nvPr/>
      </p:nvGrpSpPr>
      <p:grpSpPr>
        <a:xfrm>
          <a:off x="0" y="0"/>
          <a:ext cx="0" cy="0"/>
          <a:chOff x="0" y="0"/>
          <a:chExt cx="0" cy="0"/>
        </a:xfrm>
      </p:grpSpPr>
      <p:sp>
        <p:nvSpPr>
          <p:cNvPr id="342" name="Google Shape;342;p37"/>
          <p:cNvSpPr/>
          <p:nvPr/>
        </p:nvSpPr>
        <p:spPr>
          <a:xfrm rot="-7400842">
            <a:off x="10161654" y="-236402"/>
            <a:ext cx="1957093" cy="1399810"/>
          </a:xfrm>
          <a:custGeom>
            <a:rect b="b" l="l" r="r" t="t"/>
            <a:pathLst>
              <a:path extrusionOk="0" h="1399810" w="1957093">
                <a:moveTo>
                  <a:pt x="0" y="318772"/>
                </a:moveTo>
                <a:lnTo>
                  <a:pt x="858544" y="36067"/>
                </a:lnTo>
                <a:lnTo>
                  <a:pt x="1957093" y="0"/>
                </a:lnTo>
                <a:lnTo>
                  <a:pt x="1012700" y="1399810"/>
                </a:lnTo>
                <a:lnTo>
                  <a:pt x="172487" y="1221089"/>
                </a:lnTo>
                <a:lnTo>
                  <a:pt x="0" y="31877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37"/>
          <p:cNvSpPr/>
          <p:nvPr/>
        </p:nvSpPr>
        <p:spPr>
          <a:xfrm rot="6973557">
            <a:off x="9799840" y="198216"/>
            <a:ext cx="748251" cy="780669"/>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4" name="Google Shape;344;p3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37"/>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6" name="Google Shape;346;p3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347" name="Google Shape;347;p37"/>
          <p:cNvSpPr/>
          <p:nvPr/>
        </p:nvSpPr>
        <p:spPr>
          <a:xfrm rot="5483574">
            <a:off x="9854193" y="80859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p37"/>
          <p:cNvSpPr/>
          <p:nvPr/>
        </p:nvSpPr>
        <p:spPr>
          <a:xfrm rot="-7364292">
            <a:off x="11753205" y="112024"/>
            <a:ext cx="332291" cy="247882"/>
          </a:xfrm>
          <a:custGeom>
            <a:rect b="b" l="l" r="r" t="t"/>
            <a:pathLst>
              <a:path extrusionOk="0" h="1081038" w="1449157">
                <a:moveTo>
                  <a:pt x="0" y="0"/>
                </a:moveTo>
                <a:lnTo>
                  <a:pt x="1449157" y="433129"/>
                </a:lnTo>
                <a:lnTo>
                  <a:pt x="1012700" y="1081038"/>
                </a:lnTo>
                <a:lnTo>
                  <a:pt x="172487" y="902317"/>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9" name="Google Shape;349;p37"/>
          <p:cNvSpPr/>
          <p:nvPr/>
        </p:nvSpPr>
        <p:spPr>
          <a:xfrm rot="-8263484">
            <a:off x="10313236" y="1084299"/>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0" name="Google Shape;350;p37"/>
          <p:cNvSpPr/>
          <p:nvPr/>
        </p:nvSpPr>
        <p:spPr>
          <a:xfrm rot="5738060">
            <a:off x="9844293" y="1032301"/>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p37"/>
          <p:cNvSpPr/>
          <p:nvPr/>
        </p:nvSpPr>
        <p:spPr>
          <a:xfrm rot="8291645">
            <a:off x="10081798" y="798094"/>
            <a:ext cx="371360" cy="273702"/>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uniquement Aucune image">
  <p:cSld name="Titre uniquement Aucune image">
    <p:spTree>
      <p:nvGrpSpPr>
        <p:cNvPr id="352" name="Shape 352"/>
        <p:cNvGrpSpPr/>
        <p:nvPr/>
      </p:nvGrpSpPr>
      <p:grpSpPr>
        <a:xfrm>
          <a:off x="0" y="0"/>
          <a:ext cx="0" cy="0"/>
          <a:chOff x="0" y="0"/>
          <a:chExt cx="0" cy="0"/>
        </a:xfrm>
      </p:grpSpPr>
      <p:sp>
        <p:nvSpPr>
          <p:cNvPr id="353" name="Google Shape;353;p3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4" name="Google Shape;354;p38"/>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5" name="Google Shape;355;p3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de puces gauche">
  <p:cSld name="3 images de puces gauche">
    <p:spTree>
      <p:nvGrpSpPr>
        <p:cNvPr id="36" name="Shape 36"/>
        <p:cNvGrpSpPr/>
        <p:nvPr/>
      </p:nvGrpSpPr>
      <p:grpSpPr>
        <a:xfrm>
          <a:off x="0" y="0"/>
          <a:ext cx="0" cy="0"/>
          <a:chOff x="0" y="0"/>
          <a:chExt cx="0" cy="0"/>
        </a:xfrm>
      </p:grpSpPr>
      <p:sp>
        <p:nvSpPr>
          <p:cNvPr id="37" name="Google Shape;37;p19"/>
          <p:cNvSpPr/>
          <p:nvPr/>
        </p:nvSpPr>
        <p:spPr>
          <a:xfrm>
            <a:off x="3050592"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19"/>
          <p:cNvSpPr/>
          <p:nvPr/>
        </p:nvSpPr>
        <p:spPr>
          <a:xfrm>
            <a:off x="5345060"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p19"/>
          <p:cNvSpPr/>
          <p:nvPr/>
        </p:nvSpPr>
        <p:spPr>
          <a:xfrm>
            <a:off x="759111"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 name="Google Shape;40;p19"/>
          <p:cNvSpPr/>
          <p:nvPr>
            <p:ph idx="2" type="pic"/>
          </p:nvPr>
        </p:nvSpPr>
        <p:spPr>
          <a:xfrm>
            <a:off x="1086454" y="2358091"/>
            <a:ext cx="854075" cy="854075"/>
          </a:xfrm>
          <a:prstGeom prst="rect">
            <a:avLst/>
          </a:prstGeom>
          <a:noFill/>
          <a:ln>
            <a:noFill/>
          </a:ln>
        </p:spPr>
      </p:sp>
      <p:sp>
        <p:nvSpPr>
          <p:cNvPr id="41" name="Google Shape;41;p19"/>
          <p:cNvSpPr/>
          <p:nvPr>
            <p:ph idx="3" type="pic"/>
          </p:nvPr>
        </p:nvSpPr>
        <p:spPr>
          <a:xfrm>
            <a:off x="3380176" y="2358091"/>
            <a:ext cx="854075" cy="854075"/>
          </a:xfrm>
          <a:prstGeom prst="rect">
            <a:avLst/>
          </a:prstGeom>
          <a:noFill/>
          <a:ln>
            <a:noFill/>
          </a:ln>
        </p:spPr>
      </p:sp>
      <p:sp>
        <p:nvSpPr>
          <p:cNvPr id="42" name="Google Shape;42;p19"/>
          <p:cNvSpPr/>
          <p:nvPr>
            <p:ph idx="4" type="pic"/>
          </p:nvPr>
        </p:nvSpPr>
        <p:spPr>
          <a:xfrm>
            <a:off x="5673898" y="2358091"/>
            <a:ext cx="854075" cy="854075"/>
          </a:xfrm>
          <a:prstGeom prst="rect">
            <a:avLst/>
          </a:prstGeom>
          <a:noFill/>
          <a:ln>
            <a:noFill/>
          </a:ln>
        </p:spPr>
      </p:sp>
      <p:sp>
        <p:nvSpPr>
          <p:cNvPr id="43" name="Google Shape;43;p19"/>
          <p:cNvSpPr/>
          <p:nvPr/>
        </p:nvSpPr>
        <p:spPr>
          <a:xfrm>
            <a:off x="7632650" y="86714"/>
            <a:ext cx="4472635" cy="6684572"/>
          </a:xfrm>
          <a:prstGeom prst="rect">
            <a:avLst/>
          </a:prstGeom>
          <a:gradFill>
            <a:gsLst>
              <a:gs pos="0">
                <a:srgbClr val="000000">
                  <a:alpha val="0"/>
                </a:srgbClr>
              </a:gs>
              <a:gs pos="100000">
                <a:srgbClr val="000000">
                  <a:alpha val="30588"/>
                </a:srgbClr>
              </a:gs>
            </a:gsLst>
            <a:lin ang="12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 name="Google Shape;44;p19"/>
          <p:cNvSpPr/>
          <p:nvPr>
            <p:ph idx="5" type="pic"/>
          </p:nvPr>
        </p:nvSpPr>
        <p:spPr>
          <a:xfrm>
            <a:off x="7632650" y="86714"/>
            <a:ext cx="4472635" cy="6478538"/>
          </a:xfrm>
          <a:prstGeom prst="rect">
            <a:avLst/>
          </a:prstGeom>
          <a:solidFill>
            <a:srgbClr val="F2F2F2"/>
          </a:solidFill>
          <a:ln>
            <a:noFill/>
          </a:ln>
        </p:spPr>
      </p:sp>
      <p:sp>
        <p:nvSpPr>
          <p:cNvPr id="45" name="Google Shape;45;p1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 type="body"/>
          </p:nvPr>
        </p:nvSpPr>
        <p:spPr>
          <a:xfrm>
            <a:off x="2726075"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9"/>
          <p:cNvSpPr txBox="1"/>
          <p:nvPr>
            <p:ph idx="6" type="body"/>
          </p:nvPr>
        </p:nvSpPr>
        <p:spPr>
          <a:xfrm>
            <a:off x="5020543"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9"/>
          <p:cNvSpPr txBox="1"/>
          <p:nvPr>
            <p:ph idx="7" type="body"/>
          </p:nvPr>
        </p:nvSpPr>
        <p:spPr>
          <a:xfrm>
            <a:off x="431800" y="3926334"/>
            <a:ext cx="216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9"/>
          <p:cNvSpPr txBox="1"/>
          <p:nvPr>
            <p:ph idx="8" type="body"/>
          </p:nvPr>
        </p:nvSpPr>
        <p:spPr>
          <a:xfrm>
            <a:off x="2726076"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9"/>
          <p:cNvSpPr txBox="1"/>
          <p:nvPr>
            <p:ph idx="9" type="body"/>
          </p:nvPr>
        </p:nvSpPr>
        <p:spPr>
          <a:xfrm>
            <a:off x="5020543"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9"/>
          <p:cNvSpPr txBox="1"/>
          <p:nvPr>
            <p:ph idx="13" type="body"/>
          </p:nvPr>
        </p:nvSpPr>
        <p:spPr>
          <a:xfrm>
            <a:off x="432094" y="4683350"/>
            <a:ext cx="216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9"/>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 name="Google Shape;54;p19"/>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5" name="Google Shape;55;p19"/>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 name="Google Shape;56;p19"/>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7" name="Google Shape;57;p1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 images de puces droite">
  <p:cSld name="1_3 images de puces droite">
    <p:spTree>
      <p:nvGrpSpPr>
        <p:cNvPr id="58" name="Shape 58"/>
        <p:cNvGrpSpPr/>
        <p:nvPr/>
      </p:nvGrpSpPr>
      <p:grpSpPr>
        <a:xfrm>
          <a:off x="0" y="0"/>
          <a:ext cx="0" cy="0"/>
          <a:chOff x="0" y="0"/>
          <a:chExt cx="0" cy="0"/>
        </a:xfrm>
      </p:grpSpPr>
      <p:sp>
        <p:nvSpPr>
          <p:cNvPr id="59" name="Google Shape;59;p20"/>
          <p:cNvSpPr/>
          <p:nvPr/>
        </p:nvSpPr>
        <p:spPr>
          <a:xfrm>
            <a:off x="7065918" y="1366589"/>
            <a:ext cx="1371600" cy="13716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 name="Google Shape;60;p20"/>
          <p:cNvSpPr/>
          <p:nvPr/>
        </p:nvSpPr>
        <p:spPr>
          <a:xfrm>
            <a:off x="7065918" y="2931225"/>
            <a:ext cx="1371600" cy="13716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 name="Google Shape;61;p20"/>
          <p:cNvSpPr/>
          <p:nvPr/>
        </p:nvSpPr>
        <p:spPr>
          <a:xfrm>
            <a:off x="7065918" y="4495861"/>
            <a:ext cx="1371600" cy="13716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 name="Google Shape;62;p20"/>
          <p:cNvSpPr/>
          <p:nvPr/>
        </p:nvSpPr>
        <p:spPr>
          <a:xfrm>
            <a:off x="105351" y="86714"/>
            <a:ext cx="6208363" cy="6684572"/>
          </a:xfrm>
          <a:prstGeom prst="rect">
            <a:avLst/>
          </a:prstGeom>
          <a:gradFill>
            <a:gsLst>
              <a:gs pos="0">
                <a:srgbClr val="000000">
                  <a:alpha val="0"/>
                </a:srgbClr>
              </a:gs>
              <a:gs pos="100000">
                <a:srgbClr val="000000">
                  <a:alpha val="30588"/>
                </a:srgbClr>
              </a:gs>
            </a:gsLst>
            <a:lin ang="12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 name="Google Shape;63;p20"/>
          <p:cNvSpPr/>
          <p:nvPr>
            <p:ph idx="2" type="pic"/>
          </p:nvPr>
        </p:nvSpPr>
        <p:spPr>
          <a:xfrm>
            <a:off x="105351" y="496139"/>
            <a:ext cx="6208364" cy="6275148"/>
          </a:xfrm>
          <a:prstGeom prst="rect">
            <a:avLst/>
          </a:prstGeom>
          <a:solidFill>
            <a:srgbClr val="F2F2F2"/>
          </a:solidFill>
          <a:ln>
            <a:noFill/>
          </a:ln>
        </p:spPr>
      </p:sp>
      <p:sp>
        <p:nvSpPr>
          <p:cNvPr id="64" name="Google Shape;64;p20"/>
          <p:cNvSpPr txBox="1"/>
          <p:nvPr>
            <p:ph type="title"/>
          </p:nvPr>
        </p:nvSpPr>
        <p:spPr>
          <a:xfrm>
            <a:off x="7068457" y="432000"/>
            <a:ext cx="4703542"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0"/>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 type="body"/>
          </p:nvPr>
        </p:nvSpPr>
        <p:spPr>
          <a:xfrm>
            <a:off x="8768283" y="3582825"/>
            <a:ext cx="3002400" cy="72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20"/>
          <p:cNvSpPr txBox="1"/>
          <p:nvPr>
            <p:ph idx="3" type="body"/>
          </p:nvPr>
        </p:nvSpPr>
        <p:spPr>
          <a:xfrm>
            <a:off x="8768283" y="5147461"/>
            <a:ext cx="3002400" cy="72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0"/>
          <p:cNvSpPr txBox="1"/>
          <p:nvPr>
            <p:ph idx="4" type="body"/>
          </p:nvPr>
        </p:nvSpPr>
        <p:spPr>
          <a:xfrm>
            <a:off x="8768283" y="1369128"/>
            <a:ext cx="3002400" cy="43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0"/>
          <p:cNvSpPr txBox="1"/>
          <p:nvPr>
            <p:ph idx="5" type="body"/>
          </p:nvPr>
        </p:nvSpPr>
        <p:spPr>
          <a:xfrm>
            <a:off x="8768283" y="2933764"/>
            <a:ext cx="3002400" cy="43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0"/>
          <p:cNvSpPr txBox="1"/>
          <p:nvPr>
            <p:ph idx="6" type="body"/>
          </p:nvPr>
        </p:nvSpPr>
        <p:spPr>
          <a:xfrm>
            <a:off x="8768283" y="4498400"/>
            <a:ext cx="3002400" cy="43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7" type="body"/>
          </p:nvPr>
        </p:nvSpPr>
        <p:spPr>
          <a:xfrm>
            <a:off x="8768283" y="1975094"/>
            <a:ext cx="3002400" cy="72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0"/>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 name="Google Shape;73;p20"/>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4" name="Google Shape;74;p20"/>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 name="Google Shape;75;p20"/>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6" name="Google Shape;76;p2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grpSp>
        <p:nvGrpSpPr>
          <p:cNvPr id="77" name="Google Shape;77;p20"/>
          <p:cNvGrpSpPr/>
          <p:nvPr/>
        </p:nvGrpSpPr>
        <p:grpSpPr>
          <a:xfrm>
            <a:off x="1736976" y="2054263"/>
            <a:ext cx="3262417" cy="3252920"/>
            <a:chOff x="1736976" y="2054263"/>
            <a:chExt cx="3262417" cy="3252920"/>
          </a:xfrm>
        </p:grpSpPr>
        <p:sp>
          <p:nvSpPr>
            <p:cNvPr id="78" name="Google Shape;78;p20"/>
            <p:cNvSpPr/>
            <p:nvPr/>
          </p:nvSpPr>
          <p:spPr>
            <a:xfrm rot="4308689">
              <a:off x="2464728" y="2678543"/>
              <a:ext cx="1980696" cy="2066510"/>
            </a:xfrm>
            <a:custGeom>
              <a:rect b="b" l="l" r="r" t="t"/>
              <a:pathLst>
                <a:path extrusionOk="0" h="2066510" w="1980696">
                  <a:moveTo>
                    <a:pt x="0" y="2066510"/>
                  </a:moveTo>
                  <a:lnTo>
                    <a:pt x="1138078" y="0"/>
                  </a:lnTo>
                  <a:lnTo>
                    <a:pt x="1980696" y="1530016"/>
                  </a:lnTo>
                  <a:lnTo>
                    <a:pt x="1459417" y="2066510"/>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 name="Google Shape;79;p20"/>
            <p:cNvSpPr/>
            <p:nvPr/>
          </p:nvSpPr>
          <p:spPr>
            <a:xfrm rot="-7769131">
              <a:off x="2730967" y="5004791"/>
              <a:ext cx="346713" cy="206124"/>
            </a:xfrm>
            <a:custGeom>
              <a:rect b="b" l="l" r="r" t="t"/>
              <a:pathLst>
                <a:path extrusionOk="0" h="206124" w="346713">
                  <a:moveTo>
                    <a:pt x="346713" y="206124"/>
                  </a:moveTo>
                  <a:lnTo>
                    <a:pt x="0" y="206124"/>
                  </a:lnTo>
                  <a:lnTo>
                    <a:pt x="86666" y="0"/>
                  </a:lnTo>
                  <a:lnTo>
                    <a:pt x="346713" y="206124"/>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 name="Google Shape;80;p20"/>
            <p:cNvSpPr/>
            <p:nvPr/>
          </p:nvSpPr>
          <p:spPr>
            <a:xfrm rot="-9168920">
              <a:off x="2802151" y="4740752"/>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 name="Google Shape;81;p20"/>
            <p:cNvSpPr/>
            <p:nvPr/>
          </p:nvSpPr>
          <p:spPr>
            <a:xfrm rot="4308689">
              <a:off x="2058980" y="2102772"/>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 name="Google Shape;82;p20"/>
            <p:cNvSpPr/>
            <p:nvPr/>
          </p:nvSpPr>
          <p:spPr>
            <a:xfrm rot="-4406895">
              <a:off x="4648324" y="3873318"/>
              <a:ext cx="243160" cy="406553"/>
            </a:xfrm>
            <a:custGeom>
              <a:rect b="b" l="l" r="r" t="t"/>
              <a:pathLst>
                <a:path extrusionOk="0" h="406553" w="243160">
                  <a:moveTo>
                    <a:pt x="243160" y="342071"/>
                  </a:moveTo>
                  <a:lnTo>
                    <a:pt x="156493" y="406553"/>
                  </a:lnTo>
                  <a:lnTo>
                    <a:pt x="0" y="0"/>
                  </a:lnTo>
                  <a:lnTo>
                    <a:pt x="243160" y="342071"/>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 name="Google Shape;83;p20"/>
            <p:cNvSpPr/>
            <p:nvPr/>
          </p:nvSpPr>
          <p:spPr>
            <a:xfrm rot="-4406895">
              <a:off x="4152588" y="3654247"/>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20"/>
            <p:cNvSpPr/>
            <p:nvPr/>
          </p:nvSpPr>
          <p:spPr>
            <a:xfrm rot="4308689">
              <a:off x="3831248" y="2441608"/>
              <a:ext cx="648657" cy="777553"/>
            </a:xfrm>
            <a:custGeom>
              <a:rect b="b" l="l" r="r" t="t"/>
              <a:pathLst>
                <a:path extrusionOk="0" h="777553" w="648657">
                  <a:moveTo>
                    <a:pt x="0" y="777553"/>
                  </a:moveTo>
                  <a:lnTo>
                    <a:pt x="255474" y="0"/>
                  </a:lnTo>
                  <a:lnTo>
                    <a:pt x="648657" y="713937"/>
                  </a:lnTo>
                  <a:lnTo>
                    <a:pt x="0" y="777553"/>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5" name="Google Shape;85;p20"/>
          <p:cNvSpPr/>
          <p:nvPr>
            <p:ph idx="8" type="pic"/>
          </p:nvPr>
        </p:nvSpPr>
        <p:spPr>
          <a:xfrm>
            <a:off x="7405874" y="4835817"/>
            <a:ext cx="691688" cy="691688"/>
          </a:xfrm>
          <a:prstGeom prst="rect">
            <a:avLst/>
          </a:prstGeom>
          <a:noFill/>
          <a:ln>
            <a:noFill/>
          </a:ln>
        </p:spPr>
      </p:sp>
      <p:sp>
        <p:nvSpPr>
          <p:cNvPr id="86" name="Google Shape;86;p20"/>
          <p:cNvSpPr/>
          <p:nvPr>
            <p:ph idx="9" type="pic"/>
          </p:nvPr>
        </p:nvSpPr>
        <p:spPr>
          <a:xfrm>
            <a:off x="7405874" y="3271181"/>
            <a:ext cx="691688" cy="691688"/>
          </a:xfrm>
          <a:prstGeom prst="rect">
            <a:avLst/>
          </a:prstGeom>
          <a:noFill/>
          <a:ln>
            <a:noFill/>
          </a:ln>
        </p:spPr>
      </p:sp>
      <p:sp>
        <p:nvSpPr>
          <p:cNvPr id="87" name="Google Shape;87;p20"/>
          <p:cNvSpPr/>
          <p:nvPr>
            <p:ph idx="13" type="pic"/>
          </p:nvPr>
        </p:nvSpPr>
        <p:spPr>
          <a:xfrm>
            <a:off x="7405874" y="1706545"/>
            <a:ext cx="691688" cy="691688"/>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e de titre">
  <p:cSld name="2_Diapositive de titre">
    <p:bg>
      <p:bgPr>
        <a:solidFill>
          <a:schemeClr val="lt1"/>
        </a:solidFill>
      </p:bgPr>
    </p:bg>
    <p:spTree>
      <p:nvGrpSpPr>
        <p:cNvPr id="88" name="Shape 88"/>
        <p:cNvGrpSpPr/>
        <p:nvPr/>
      </p:nvGrpSpPr>
      <p:grpSpPr>
        <a:xfrm>
          <a:off x="0" y="0"/>
          <a:ext cx="0" cy="0"/>
          <a:chOff x="0" y="0"/>
          <a:chExt cx="0" cy="0"/>
        </a:xfrm>
      </p:grpSpPr>
      <p:sp>
        <p:nvSpPr>
          <p:cNvPr id="89" name="Google Shape;89;p22"/>
          <p:cNvSpPr/>
          <p:nvPr/>
        </p:nvSpPr>
        <p:spPr>
          <a:xfrm>
            <a:off x="0" y="6771286"/>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22"/>
          <p:cNvSpPr/>
          <p:nvPr/>
        </p:nvSpPr>
        <p:spPr>
          <a:xfrm>
            <a:off x="0" y="0"/>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 name="Google Shape;91;p22"/>
          <p:cNvSpPr/>
          <p:nvPr/>
        </p:nvSpPr>
        <p:spPr>
          <a:xfrm rot="5400000">
            <a:off x="-3385643" y="3385642"/>
            <a:ext cx="6858001"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22"/>
          <p:cNvSpPr/>
          <p:nvPr/>
        </p:nvSpPr>
        <p:spPr>
          <a:xfrm rot="5400000">
            <a:off x="8719643" y="3385643"/>
            <a:ext cx="6858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22"/>
          <p:cNvSpPr/>
          <p:nvPr>
            <p:ph idx="2" type="pic"/>
          </p:nvPr>
        </p:nvSpPr>
        <p:spPr>
          <a:xfrm>
            <a:off x="86714" y="86714"/>
            <a:ext cx="6009285" cy="6684572"/>
          </a:xfrm>
          <a:prstGeom prst="rect">
            <a:avLst/>
          </a:prstGeom>
          <a:solidFill>
            <a:srgbClr val="D8D8D8"/>
          </a:solidFill>
          <a:ln>
            <a:noFill/>
          </a:ln>
        </p:spPr>
      </p:sp>
      <p:sp>
        <p:nvSpPr>
          <p:cNvPr id="94" name="Google Shape;94;p22"/>
          <p:cNvSpPr txBox="1"/>
          <p:nvPr>
            <p:ph type="ctrTitle"/>
          </p:nvPr>
        </p:nvSpPr>
        <p:spPr>
          <a:xfrm>
            <a:off x="6095999" y="86714"/>
            <a:ext cx="6009287" cy="4068402"/>
          </a:xfrm>
          <a:prstGeom prst="rect">
            <a:avLst/>
          </a:prstGeom>
          <a:solidFill>
            <a:schemeClr val="dk1">
              <a:alpha val="80000"/>
            </a:schemeClr>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4200"/>
              <a:buFont typeface="Rockwell"/>
              <a:buNone/>
              <a:defRPr sz="4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2"/>
          <p:cNvSpPr txBox="1"/>
          <p:nvPr>
            <p:ph idx="1" type="subTitle"/>
          </p:nvPr>
        </p:nvSpPr>
        <p:spPr>
          <a:xfrm>
            <a:off x="6095999" y="4152672"/>
            <a:ext cx="6009287" cy="1818422"/>
          </a:xfrm>
          <a:prstGeom prst="rect">
            <a:avLst/>
          </a:prstGeom>
          <a:solidFill>
            <a:srgbClr val="F2F2F2">
              <a:alpha val="80000"/>
            </a:srgbClr>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dk1"/>
              </a:buClr>
              <a:buSzPts val="2100"/>
              <a:buNone/>
              <a:defRPr sz="2100">
                <a:solidFill>
                  <a:schemeClr val="dk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6" name="Google Shape;96;p2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97" name="Google Shape;97;p22"/>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F3F3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de puces en colonne">
  <p:cSld name="3 images de puces en colonne">
    <p:spTree>
      <p:nvGrpSpPr>
        <p:cNvPr id="98" name="Shape 98"/>
        <p:cNvGrpSpPr/>
        <p:nvPr/>
      </p:nvGrpSpPr>
      <p:grpSpPr>
        <a:xfrm>
          <a:off x="0" y="0"/>
          <a:ext cx="0" cy="0"/>
          <a:chOff x="0" y="0"/>
          <a:chExt cx="0" cy="0"/>
        </a:xfrm>
      </p:grpSpPr>
      <p:sp>
        <p:nvSpPr>
          <p:cNvPr id="99" name="Google Shape;99;p23"/>
          <p:cNvSpPr/>
          <p:nvPr/>
        </p:nvSpPr>
        <p:spPr>
          <a:xfrm>
            <a:off x="8294151"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23"/>
          <p:cNvSpPr/>
          <p:nvPr/>
        </p:nvSpPr>
        <p:spPr>
          <a:xfrm>
            <a:off x="5345060"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23"/>
          <p:cNvSpPr/>
          <p:nvPr/>
        </p:nvSpPr>
        <p:spPr>
          <a:xfrm>
            <a:off x="2398763"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2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3"/>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105" name="Google Shape;105;p23"/>
          <p:cNvSpPr txBox="1"/>
          <p:nvPr>
            <p:ph idx="1" type="body"/>
          </p:nvPr>
        </p:nvSpPr>
        <p:spPr>
          <a:xfrm>
            <a:off x="2071452"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3"/>
          <p:cNvSpPr txBox="1"/>
          <p:nvPr>
            <p:ph idx="2" type="body"/>
          </p:nvPr>
        </p:nvSpPr>
        <p:spPr>
          <a:xfrm>
            <a:off x="5020543"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3"/>
          <p:cNvSpPr txBox="1"/>
          <p:nvPr>
            <p:ph idx="3" type="body"/>
          </p:nvPr>
        </p:nvSpPr>
        <p:spPr>
          <a:xfrm>
            <a:off x="7969634" y="4683647"/>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4" type="body"/>
          </p:nvPr>
        </p:nvSpPr>
        <p:spPr>
          <a:xfrm>
            <a:off x="2071453"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3"/>
          <p:cNvSpPr txBox="1"/>
          <p:nvPr>
            <p:ph idx="5" type="body"/>
          </p:nvPr>
        </p:nvSpPr>
        <p:spPr>
          <a:xfrm>
            <a:off x="5020543"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23"/>
          <p:cNvSpPr txBox="1"/>
          <p:nvPr>
            <p:ph idx="6" type="body"/>
          </p:nvPr>
        </p:nvSpPr>
        <p:spPr>
          <a:xfrm>
            <a:off x="7969635"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3"/>
          <p:cNvSpPr txBox="1"/>
          <p:nvPr>
            <p:ph idx="7"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23"/>
          <p:cNvSpPr/>
          <p:nvPr>
            <p:ph idx="8" type="pic"/>
          </p:nvPr>
        </p:nvSpPr>
        <p:spPr>
          <a:xfrm>
            <a:off x="2724708" y="2358091"/>
            <a:ext cx="854075" cy="854075"/>
          </a:xfrm>
          <a:prstGeom prst="rect">
            <a:avLst/>
          </a:prstGeom>
          <a:noFill/>
          <a:ln>
            <a:noFill/>
          </a:ln>
        </p:spPr>
      </p:sp>
      <p:sp>
        <p:nvSpPr>
          <p:cNvPr id="113" name="Google Shape;113;p23"/>
          <p:cNvSpPr/>
          <p:nvPr>
            <p:ph idx="9" type="pic"/>
          </p:nvPr>
        </p:nvSpPr>
        <p:spPr>
          <a:xfrm>
            <a:off x="5672402" y="2358091"/>
            <a:ext cx="854075" cy="854075"/>
          </a:xfrm>
          <a:prstGeom prst="rect">
            <a:avLst/>
          </a:prstGeom>
          <a:noFill/>
          <a:ln>
            <a:noFill/>
          </a:ln>
        </p:spPr>
      </p:sp>
      <p:sp>
        <p:nvSpPr>
          <p:cNvPr id="114" name="Google Shape;114;p23"/>
          <p:cNvSpPr/>
          <p:nvPr>
            <p:ph idx="13" type="pic"/>
          </p:nvPr>
        </p:nvSpPr>
        <p:spPr>
          <a:xfrm>
            <a:off x="8621493" y="2358090"/>
            <a:ext cx="854075" cy="854075"/>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s encadrées">
  <p:cSld name="3 colonnes encadrées">
    <p:spTree>
      <p:nvGrpSpPr>
        <p:cNvPr id="115" name="Shape 115"/>
        <p:cNvGrpSpPr/>
        <p:nvPr/>
      </p:nvGrpSpPr>
      <p:grpSpPr>
        <a:xfrm>
          <a:off x="0" y="0"/>
          <a:ext cx="0" cy="0"/>
          <a:chOff x="0" y="0"/>
          <a:chExt cx="0" cy="0"/>
        </a:xfrm>
      </p:grpSpPr>
      <p:sp>
        <p:nvSpPr>
          <p:cNvPr id="116" name="Google Shape;116;p2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4"/>
          <p:cNvSpPr/>
          <p:nvPr>
            <p:ph idx="1" type="body"/>
          </p:nvPr>
        </p:nvSpPr>
        <p:spPr>
          <a:xfrm>
            <a:off x="744396" y="2463936"/>
            <a:ext cx="3726003" cy="3314545"/>
          </a:xfrm>
          <a:prstGeom prst="rightArrowCallout">
            <a:avLst>
              <a:gd fmla="val 50000" name="adj1"/>
              <a:gd fmla="val 25000" name="adj2"/>
              <a:gd fmla="val 15421" name="adj3"/>
              <a:gd fmla="val 80487" name="adj4"/>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4"/>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120" name="Google Shape;120;p24"/>
          <p:cNvSpPr/>
          <p:nvPr>
            <p:ph idx="2" type="body"/>
          </p:nvPr>
        </p:nvSpPr>
        <p:spPr>
          <a:xfrm>
            <a:off x="4613985" y="2463801"/>
            <a:ext cx="3726469" cy="3314200"/>
          </a:xfrm>
          <a:prstGeom prst="rightArrowCallout">
            <a:avLst>
              <a:gd fmla="val 50000" name="adj1"/>
              <a:gd fmla="val 25000" name="adj2"/>
              <a:gd fmla="val 16186" name="adj3"/>
              <a:gd fmla="val 80493" name="adj4"/>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4"/>
          <p:cNvSpPr txBox="1"/>
          <p:nvPr>
            <p:ph idx="3" type="body"/>
          </p:nvPr>
        </p:nvSpPr>
        <p:spPr>
          <a:xfrm>
            <a:off x="8483985" y="2463801"/>
            <a:ext cx="2963619" cy="3314200"/>
          </a:xfrm>
          <a:prstGeom prst="rect">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4"/>
          <p:cNvSpPr txBox="1"/>
          <p:nvPr>
            <p:ph idx="4"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4"/>
          <p:cNvSpPr txBox="1"/>
          <p:nvPr>
            <p:ph idx="5" type="body"/>
          </p:nvPr>
        </p:nvSpPr>
        <p:spPr>
          <a:xfrm>
            <a:off x="744236" y="1647240"/>
            <a:ext cx="2975578" cy="648000"/>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Rockwell"/>
                <a:ea typeface="Rockwell"/>
                <a:cs typeface="Rockwell"/>
                <a:sym typeface="Rockwell"/>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4"/>
          <p:cNvSpPr txBox="1"/>
          <p:nvPr>
            <p:ph idx="6" type="body"/>
          </p:nvPr>
        </p:nvSpPr>
        <p:spPr>
          <a:xfrm>
            <a:off x="4608336" y="1647040"/>
            <a:ext cx="2975578" cy="6480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4"/>
          <p:cNvSpPr txBox="1"/>
          <p:nvPr>
            <p:ph idx="7" type="body"/>
          </p:nvPr>
        </p:nvSpPr>
        <p:spPr>
          <a:xfrm>
            <a:off x="8483986" y="1647240"/>
            <a:ext cx="2975578" cy="648000"/>
          </a:xfrm>
          <a:prstGeom prst="rect">
            <a:avLst/>
          </a:prstGeom>
          <a:noFill/>
          <a:ln cap="flat" cmpd="sng" w="9525">
            <a:solidFill>
              <a:schemeClr val="accent3"/>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erci de votre attention" showMasterSp="0">
  <p:cSld name="1_Merci de votre attention">
    <p:bg>
      <p:bgPr>
        <a:solidFill>
          <a:schemeClr val="lt1"/>
        </a:solidFill>
      </p:bgPr>
    </p:bg>
    <p:spTree>
      <p:nvGrpSpPr>
        <p:cNvPr id="126" name="Shape 126"/>
        <p:cNvGrpSpPr/>
        <p:nvPr/>
      </p:nvGrpSpPr>
      <p:grpSpPr>
        <a:xfrm>
          <a:off x="0" y="0"/>
          <a:ext cx="0" cy="0"/>
          <a:chOff x="0" y="0"/>
          <a:chExt cx="0" cy="0"/>
        </a:xfrm>
      </p:grpSpPr>
      <p:sp>
        <p:nvSpPr>
          <p:cNvPr id="127" name="Google Shape;127;p25"/>
          <p:cNvSpPr/>
          <p:nvPr>
            <p:ph idx="2" type="pic"/>
          </p:nvPr>
        </p:nvSpPr>
        <p:spPr>
          <a:xfrm>
            <a:off x="86715" y="86714"/>
            <a:ext cx="12018572" cy="6684572"/>
          </a:xfrm>
          <a:prstGeom prst="rect">
            <a:avLst/>
          </a:prstGeom>
          <a:solidFill>
            <a:srgbClr val="D8D8D8"/>
          </a:solidFill>
          <a:ln>
            <a:noFill/>
          </a:ln>
        </p:spPr>
      </p:sp>
      <p:sp>
        <p:nvSpPr>
          <p:cNvPr id="128" name="Google Shape;128;p25"/>
          <p:cNvSpPr txBox="1"/>
          <p:nvPr>
            <p:ph type="ctrTitle"/>
          </p:nvPr>
        </p:nvSpPr>
        <p:spPr>
          <a:xfrm>
            <a:off x="2494607" y="2237328"/>
            <a:ext cx="7202786" cy="1449788"/>
          </a:xfrm>
          <a:prstGeom prst="rect">
            <a:avLst/>
          </a:prstGeom>
          <a:solidFill>
            <a:schemeClr val="dk1">
              <a:alpha val="80000"/>
            </a:schemeClr>
          </a:solidFill>
          <a:ln>
            <a:noFill/>
          </a:ln>
        </p:spPr>
        <p:txBody>
          <a:bodyPr anchorCtr="0" anchor="b" bIns="144000" lIns="288000" spcFirstLastPara="1" rIns="2160000" wrap="square" tIns="0">
            <a:noAutofit/>
          </a:bodyPr>
          <a:lstStyle>
            <a:lvl1pPr lvl="0" algn="r">
              <a:lnSpc>
                <a:spcPct val="90000"/>
              </a:lnSpc>
              <a:spcBef>
                <a:spcPts val="0"/>
              </a:spcBef>
              <a:spcAft>
                <a:spcPts val="0"/>
              </a:spcAft>
              <a:buClr>
                <a:schemeClr val="lt1"/>
              </a:buClr>
              <a:buSzPts val="6600"/>
              <a:buFont typeface="Rockwell"/>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5"/>
          <p:cNvSpPr txBox="1"/>
          <p:nvPr>
            <p:ph idx="1" type="subTitle"/>
          </p:nvPr>
        </p:nvSpPr>
        <p:spPr>
          <a:xfrm>
            <a:off x="2494607" y="3684672"/>
            <a:ext cx="5282503" cy="1604172"/>
          </a:xfrm>
          <a:prstGeom prst="rect">
            <a:avLst/>
          </a:prstGeom>
          <a:solidFill>
            <a:schemeClr val="dk1">
              <a:alpha val="89411"/>
            </a:schemeClr>
          </a:solidFill>
          <a:ln>
            <a:noFill/>
          </a:ln>
        </p:spPr>
        <p:txBody>
          <a:bodyPr anchorCtr="0" anchor="t" bIns="0" lIns="216000" spcFirstLastPara="1" rIns="576000" wrap="square" tIns="144000">
            <a:noAutofit/>
          </a:bodyPr>
          <a:lstStyle>
            <a:lvl1pPr lvl="0" algn="r">
              <a:lnSpc>
                <a:spcPct val="90000"/>
              </a:lnSpc>
              <a:spcBef>
                <a:spcPts val="1000"/>
              </a:spcBef>
              <a:spcAft>
                <a:spcPts val="0"/>
              </a:spcAft>
              <a:buClr>
                <a:schemeClr val="lt1"/>
              </a:buClr>
              <a:buSzPts val="1600"/>
              <a:buNone/>
              <a:defRPr sz="1600">
                <a:solidFill>
                  <a:schemeClr val="lt1"/>
                </a:solidFill>
                <a:latin typeface="Rockwell"/>
                <a:ea typeface="Rockwell"/>
                <a:cs typeface="Rockwell"/>
                <a:sym typeface="Rockwe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30" name="Google Shape;130;p25"/>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sp>
        <p:nvSpPr>
          <p:cNvPr id="131" name="Google Shape;131;p25"/>
          <p:cNvSpPr txBox="1"/>
          <p:nvPr>
            <p:ph idx="3" type="body"/>
          </p:nvPr>
        </p:nvSpPr>
        <p:spPr>
          <a:xfrm>
            <a:off x="2667000" y="4142258"/>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5"/>
          <p:cNvSpPr txBox="1"/>
          <p:nvPr>
            <p:ph idx="4" type="body"/>
          </p:nvPr>
        </p:nvSpPr>
        <p:spPr>
          <a:xfrm>
            <a:off x="2667000" y="4448040"/>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5"/>
          <p:cNvSpPr/>
          <p:nvPr>
            <p:ph idx="5" type="pic"/>
          </p:nvPr>
        </p:nvSpPr>
        <p:spPr>
          <a:xfrm>
            <a:off x="8065008" y="2587752"/>
            <a:ext cx="1344168" cy="704088"/>
          </a:xfrm>
          <a:prstGeom prst="rect">
            <a:avLst/>
          </a:prstGeom>
          <a:noFill/>
          <a:ln>
            <a:noFill/>
          </a:ln>
        </p:spPr>
      </p:sp>
      <p:sp>
        <p:nvSpPr>
          <p:cNvPr id="134" name="Google Shape;134;p25"/>
          <p:cNvSpPr txBox="1"/>
          <p:nvPr>
            <p:ph idx="6" type="body"/>
          </p:nvPr>
        </p:nvSpPr>
        <p:spPr>
          <a:xfrm>
            <a:off x="2667000" y="4753821"/>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it numérique">
  <p:cSld name="Produit numérique">
    <p:spTree>
      <p:nvGrpSpPr>
        <p:cNvPr id="135" name="Shape 135"/>
        <p:cNvGrpSpPr/>
        <p:nvPr/>
      </p:nvGrpSpPr>
      <p:grpSpPr>
        <a:xfrm>
          <a:off x="0" y="0"/>
          <a:ext cx="0" cy="0"/>
          <a:chOff x="0" y="0"/>
          <a:chExt cx="0" cy="0"/>
        </a:xfrm>
      </p:grpSpPr>
      <p:sp>
        <p:nvSpPr>
          <p:cNvPr id="136" name="Google Shape;136;p21"/>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21"/>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21"/>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21"/>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1"/>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21"/>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21"/>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21"/>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21"/>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21"/>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21"/>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21"/>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1"/>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21"/>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50" name="Google Shape;150;p21"/>
          <p:cNvGrpSpPr/>
          <p:nvPr/>
        </p:nvGrpSpPr>
        <p:grpSpPr>
          <a:xfrm>
            <a:off x="3383603" y="1013721"/>
            <a:ext cx="7749965" cy="5100743"/>
            <a:chOff x="510812" y="938373"/>
            <a:chExt cx="8073393" cy="5313612"/>
          </a:xfrm>
        </p:grpSpPr>
        <p:sp>
          <p:nvSpPr>
            <p:cNvPr id="151" name="Google Shape;151;p21"/>
            <p:cNvSpPr/>
            <p:nvPr/>
          </p:nvSpPr>
          <p:spPr>
            <a:xfrm>
              <a:off x="877709" y="938373"/>
              <a:ext cx="7339600" cy="5234482"/>
            </a:xfrm>
            <a:prstGeom prst="round2SameRect">
              <a:avLst>
                <a:gd fmla="val 5601" name="adj1"/>
                <a:gd fmla="val 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p21"/>
            <p:cNvSpPr/>
            <p:nvPr/>
          </p:nvSpPr>
          <p:spPr>
            <a:xfrm>
              <a:off x="930758" y="995668"/>
              <a:ext cx="7233502" cy="5177187"/>
            </a:xfrm>
            <a:prstGeom prst="round2SameRect">
              <a:avLst>
                <a:gd fmla="val 4499" name="adj1"/>
                <a:gd fmla="val 0" name="adj2"/>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21"/>
            <p:cNvSpPr/>
            <p:nvPr/>
          </p:nvSpPr>
          <p:spPr>
            <a:xfrm rot="-5400000">
              <a:off x="2264894" y="295974"/>
              <a:ext cx="4565229" cy="6599909"/>
            </a:xfrm>
            <a:prstGeom prst="roundRect">
              <a:avLst>
                <a:gd fmla="val 1476" name="adj"/>
              </a:avLst>
            </a:prstGeom>
            <a:solidFill>
              <a:schemeClr val="lt1"/>
            </a:solidFill>
            <a:ln cap="flat" cmpd="sng" w="9525">
              <a:solidFill>
                <a:srgbClr val="D2CD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21"/>
            <p:cNvSpPr/>
            <p:nvPr/>
          </p:nvSpPr>
          <p:spPr>
            <a:xfrm rot="10800000">
              <a:off x="510812" y="5998253"/>
              <a:ext cx="8073393" cy="248975"/>
            </a:xfrm>
            <a:prstGeom prst="round2SameRect">
              <a:avLst>
                <a:gd fmla="val 50000" name="adj1"/>
                <a:gd fmla="val 0" name="adj2"/>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21"/>
            <p:cNvSpPr/>
            <p:nvPr/>
          </p:nvSpPr>
          <p:spPr>
            <a:xfrm>
              <a:off x="3668019" y="6206338"/>
              <a:ext cx="1758981" cy="45647"/>
            </a:xfrm>
            <a:prstGeom prst="round2SameRect">
              <a:avLst>
                <a:gd fmla="val 50000" name="adj1"/>
                <a:gd fmla="val 0" name="adj2"/>
              </a:avLst>
            </a:prstGeom>
            <a:gradFill>
              <a:gsLst>
                <a:gs pos="0">
                  <a:srgbClr val="000000">
                    <a:alpha val="0"/>
                  </a:srgbClr>
                </a:gs>
                <a:gs pos="100000">
                  <a:srgbClr val="000000">
                    <a:alpha val="30588"/>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1"/>
            <p:cNvSpPr/>
            <p:nvPr/>
          </p:nvSpPr>
          <p:spPr>
            <a:xfrm rot="-5400000">
              <a:off x="4660498" y="1119143"/>
              <a:ext cx="48680" cy="4868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21"/>
            <p:cNvSpPr/>
            <p:nvPr/>
          </p:nvSpPr>
          <p:spPr>
            <a:xfrm rot="-5400000">
              <a:off x="4505961" y="1106017"/>
              <a:ext cx="83096" cy="83096"/>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p21"/>
            <p:cNvSpPr/>
            <p:nvPr/>
          </p:nvSpPr>
          <p:spPr>
            <a:xfrm rot="-5400000">
              <a:off x="4524686" y="1124741"/>
              <a:ext cx="45647" cy="45647"/>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59" name="Google Shape;159;p21"/>
          <p:cNvSpPr txBox="1"/>
          <p:nvPr>
            <p:ph idx="1" type="body"/>
          </p:nvPr>
        </p:nvSpPr>
        <p:spPr>
          <a:xfrm>
            <a:off x="432000" y="1152000"/>
            <a:ext cx="2951603" cy="219623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rgbClr val="3F3F3F"/>
              </a:buClr>
              <a:buSzPts val="2800"/>
              <a:buNone/>
              <a:defRPr sz="2800">
                <a:solidFill>
                  <a:srgbClr val="3F3F3F"/>
                </a:solidFill>
              </a:defRPr>
            </a:lvl1pPr>
            <a:lvl2pPr indent="-228600" lvl="1" marL="914400" algn="l">
              <a:lnSpc>
                <a:spcPct val="90000"/>
              </a:lnSpc>
              <a:spcBef>
                <a:spcPts val="500"/>
              </a:spcBef>
              <a:spcAft>
                <a:spcPts val="0"/>
              </a:spcAft>
              <a:buClr>
                <a:srgbClr val="3F3F3F"/>
              </a:buClr>
              <a:buSzPts val="2400"/>
              <a:buNone/>
              <a:defRPr sz="2400">
                <a:solidFill>
                  <a:srgbClr val="3F3F3F"/>
                </a:solidFill>
              </a:defRPr>
            </a:lvl2pPr>
            <a:lvl3pPr indent="-228600" lvl="2" marL="1371600" algn="l">
              <a:lnSpc>
                <a:spcPct val="90000"/>
              </a:lnSpc>
              <a:spcBef>
                <a:spcPts val="500"/>
              </a:spcBef>
              <a:spcAft>
                <a:spcPts val="0"/>
              </a:spcAft>
              <a:buClr>
                <a:srgbClr val="3F3F3F"/>
              </a:buClr>
              <a:buSzPts val="2000"/>
              <a:buNone/>
              <a:defRPr sz="2000">
                <a:solidFill>
                  <a:srgbClr val="3F3F3F"/>
                </a:solidFill>
              </a:defRPr>
            </a:lvl3pPr>
            <a:lvl4pPr indent="-228600" lvl="3" marL="1828800" algn="l">
              <a:lnSpc>
                <a:spcPct val="90000"/>
              </a:lnSpc>
              <a:spcBef>
                <a:spcPts val="500"/>
              </a:spcBef>
              <a:spcAft>
                <a:spcPts val="0"/>
              </a:spcAft>
              <a:buClr>
                <a:srgbClr val="3F3F3F"/>
              </a:buClr>
              <a:buSzPts val="2000"/>
              <a:buNone/>
              <a:defRPr sz="2000">
                <a:solidFill>
                  <a:srgbClr val="3F3F3F"/>
                </a:solidFill>
              </a:defRPr>
            </a:lvl4pPr>
            <a:lvl5pPr indent="-228600" lvl="4" marL="2286000" algn="l">
              <a:lnSpc>
                <a:spcPct val="90000"/>
              </a:lnSpc>
              <a:spcBef>
                <a:spcPts val="500"/>
              </a:spcBef>
              <a:spcAft>
                <a:spcPts val="0"/>
              </a:spcAft>
              <a:buClr>
                <a:srgbClr val="3F3F3F"/>
              </a:buClr>
              <a:buSzPts val="2000"/>
              <a:buNone/>
              <a:defRPr sz="20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21"/>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200"/>
              <a:buFont typeface="Arial"/>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163" name="Google Shape;163;p21"/>
          <p:cNvSpPr/>
          <p:nvPr>
            <p:ph idx="2" type="pic"/>
          </p:nvPr>
        </p:nvSpPr>
        <p:spPr>
          <a:xfrm>
            <a:off x="4092796" y="1376357"/>
            <a:ext cx="6333545" cy="4379625"/>
          </a:xfrm>
          <a:prstGeom prst="roundRect">
            <a:avLst>
              <a:gd fmla="val 1356" name="adj"/>
            </a:avLst>
          </a:prstGeom>
          <a:solidFill>
            <a:srgbClr val="F2F2F2"/>
          </a:solidFill>
          <a:ln>
            <a:noFill/>
          </a:ln>
        </p:spPr>
      </p:sp>
      <p:sp>
        <p:nvSpPr>
          <p:cNvPr id="164" name="Google Shape;164;p21"/>
          <p:cNvSpPr txBox="1"/>
          <p:nvPr>
            <p:ph idx="3" type="body"/>
          </p:nvPr>
        </p:nvSpPr>
        <p:spPr>
          <a:xfrm>
            <a:off x="431800" y="3509766"/>
            <a:ext cx="2951163" cy="2322709"/>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1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2"/>
              </a:buClr>
              <a:buSzPts val="3200"/>
              <a:buFont typeface="Rockwell"/>
              <a:buNone/>
              <a:defRPr b="0" i="0" sz="3200" u="none" cap="none" strike="noStrike">
                <a:solidFill>
                  <a:schemeClr val="dk2"/>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6"/>
          <p:cNvSpPr txBox="1"/>
          <p:nvPr>
            <p:ph idx="1" type="body"/>
          </p:nvPr>
        </p:nvSpPr>
        <p:spPr>
          <a:xfrm>
            <a:off x="432000" y="1152000"/>
            <a:ext cx="11340000" cy="4680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10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1pPr>
            <a:lvl2pPr indent="-330200" lvl="1" marL="9144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1pPr>
            <a:lvl2pPr indent="0" lvl="1" marL="0" marR="0" rtl="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2pPr>
            <a:lvl3pPr indent="0" lvl="2" marL="0" marR="0" rtl="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3pPr>
            <a:lvl4pPr indent="0" lvl="3" marL="0" marR="0" rtl="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4pPr>
            <a:lvl5pPr indent="0" lvl="4" marL="0" marR="0" rtl="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5pPr>
            <a:lvl6pPr indent="0" lvl="5" marL="0" marR="0" rtl="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6pPr>
            <a:lvl7pPr indent="0" lvl="6" marL="0" marR="0" rtl="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7pPr>
            <a:lvl8pPr indent="0" lvl="7" marL="0" marR="0" rtl="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8pPr>
            <a:lvl9pPr indent="0" lvl="8" marL="0" marR="0" rtl="0" algn="ctr">
              <a:lnSpc>
                <a:spcPct val="100000"/>
              </a:lnSpc>
              <a:spcBef>
                <a:spcPts val="0"/>
              </a:spcBef>
              <a:spcAft>
                <a:spcPts val="0"/>
              </a:spcAft>
              <a:buClr>
                <a:srgbClr val="000000"/>
              </a:buClr>
              <a:buSzPts val="1200"/>
              <a:buFont typeface="Arial"/>
              <a:buNone/>
              <a:defRPr b="1" i="1" sz="1200" u="none" cap="none" strike="noStrike">
                <a:solidFill>
                  <a:schemeClr val="dk1"/>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fr-FR"/>
              <a:t>‹#›</a:t>
            </a:fld>
            <a:endParaRPr/>
          </a:p>
        </p:txBody>
      </p:sp>
      <p:sp>
        <p:nvSpPr>
          <p:cNvPr id="15" name="Google Shape;15;p16"/>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16" name="Google Shape;16;p16"/>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16"/>
          <p:cNvSpPr txBox="1"/>
          <p:nvPr/>
        </p:nvSpPr>
        <p:spPr>
          <a:xfrm>
            <a:off x="8734570" y="6278857"/>
            <a:ext cx="2510557" cy="184666"/>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r>
              <a:rPr b="0" i="0" lang="fr-FR" sz="1200" u="none" cap="none" strike="noStrike">
                <a:solidFill>
                  <a:schemeClr val="dk2"/>
                </a:solidFill>
                <a:latin typeface="Rockwell"/>
                <a:ea typeface="Rockwell"/>
                <a:cs typeface="Rockwell"/>
                <a:sym typeface="Rockwell"/>
              </a:rPr>
              <a:t>Votre logo ou nom ici</a:t>
            </a:r>
            <a:endParaRPr b="0" i="0" sz="1400" u="none" cap="none" strike="noStrike">
              <a:solidFill>
                <a:srgbClr val="000000"/>
              </a:solidFill>
              <a:latin typeface="Arial"/>
              <a:ea typeface="Arial"/>
              <a:cs typeface="Arial"/>
              <a:sym typeface="Arial"/>
            </a:endParaRPr>
          </a:p>
        </p:txBody>
      </p:sp>
      <p:sp>
        <p:nvSpPr>
          <p:cNvPr id="18" name="Google Shape;18;p16"/>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19" name="Google Shape;19;p16"/>
          <p:cNvSpPr/>
          <p:nvPr/>
        </p:nvSpPr>
        <p:spPr>
          <a:xfrm>
            <a:off x="0" y="6771286"/>
            <a:ext cx="12192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16"/>
          <p:cNvSpPr/>
          <p:nvPr/>
        </p:nvSpPr>
        <p:spPr>
          <a:xfrm>
            <a:off x="0" y="0"/>
            <a:ext cx="12192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16"/>
          <p:cNvSpPr/>
          <p:nvPr/>
        </p:nvSpPr>
        <p:spPr>
          <a:xfrm rot="5400000">
            <a:off x="-3385643" y="3385642"/>
            <a:ext cx="6858001"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16"/>
          <p:cNvSpPr/>
          <p:nvPr/>
        </p:nvSpPr>
        <p:spPr>
          <a:xfrm rot="5400000">
            <a:off x="8719643" y="3385643"/>
            <a:ext cx="6858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36.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9.png"/><Relationship Id="rId5" Type="http://schemas.openxmlformats.org/officeDocument/2006/relationships/image" Target="../media/image38.png"/><Relationship Id="rId6" Type="http://schemas.openxmlformats.org/officeDocument/2006/relationships/image" Target="../media/image29.png"/><Relationship Id="rId7" Type="http://schemas.openxmlformats.org/officeDocument/2006/relationships/hyperlink" Target="http://www.fabrikcam.com/" TargetMode="External"/><Relationship Id="rId8"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pic>
        <p:nvPicPr>
          <p:cNvPr descr="Plan rapproché d’une fleur&#10;&#10;Description générée avec un niveau de confiance très élevé" id="361" name="Google Shape;361;p1"/>
          <p:cNvPicPr preferRelativeResize="0"/>
          <p:nvPr>
            <p:ph idx="2" type="pic"/>
          </p:nvPr>
        </p:nvPicPr>
        <p:blipFill rotWithShape="1">
          <a:blip r:embed="rId3">
            <a:alphaModFix/>
          </a:blip>
          <a:srcRect b="0" l="12" r="10" t="0"/>
          <a:stretch/>
        </p:blipFill>
        <p:spPr>
          <a:xfrm>
            <a:off x="86715" y="86714"/>
            <a:ext cx="12018572" cy="6684572"/>
          </a:xfrm>
          <a:prstGeom prst="rect">
            <a:avLst/>
          </a:prstGeom>
          <a:solidFill>
            <a:srgbClr val="D8D8D8"/>
          </a:solidFill>
          <a:ln>
            <a:noFill/>
          </a:ln>
        </p:spPr>
      </p:pic>
      <p:sp>
        <p:nvSpPr>
          <p:cNvPr id="362" name="Google Shape;362;p1"/>
          <p:cNvSpPr txBox="1"/>
          <p:nvPr>
            <p:ph type="ctrTitle"/>
          </p:nvPr>
        </p:nvSpPr>
        <p:spPr>
          <a:xfrm>
            <a:off x="2494607" y="2231472"/>
            <a:ext cx="7202786" cy="1455644"/>
          </a:xfrm>
          <a:prstGeom prst="rect">
            <a:avLst/>
          </a:prstGeom>
          <a:solidFill>
            <a:schemeClr val="dk1">
              <a:alpha val="80000"/>
            </a:schemeClr>
          </a:solidFill>
          <a:ln>
            <a:noFill/>
          </a:ln>
        </p:spPr>
        <p:txBody>
          <a:bodyPr anchorCtr="0" anchor="b" bIns="144000" lIns="288000" spcFirstLastPara="1" rIns="2160000" wrap="square" tIns="0">
            <a:noAutofit/>
          </a:bodyPr>
          <a:lstStyle/>
          <a:p>
            <a:pPr indent="0" lvl="0" marL="0" rtl="0" algn="r">
              <a:lnSpc>
                <a:spcPct val="90000"/>
              </a:lnSpc>
              <a:spcBef>
                <a:spcPts val="0"/>
              </a:spcBef>
              <a:spcAft>
                <a:spcPts val="0"/>
              </a:spcAft>
              <a:buClr>
                <a:schemeClr val="lt1"/>
              </a:buClr>
              <a:buSzPts val="4200"/>
              <a:buFont typeface="Rockwell"/>
              <a:buNone/>
            </a:pPr>
            <a:r>
              <a:rPr lang="fr-FR"/>
              <a:t>La présentation </a:t>
            </a:r>
            <a:br>
              <a:rPr lang="fr-FR"/>
            </a:br>
            <a:r>
              <a:rPr lang="fr-FR"/>
              <a:t>de mi-stage </a:t>
            </a:r>
            <a:endParaRPr/>
          </a:p>
        </p:txBody>
      </p:sp>
      <p:cxnSp>
        <p:nvCxnSpPr>
          <p:cNvPr descr="Ligne de séparation" id="363" name="Google Shape;363;p1"/>
          <p:cNvCxnSpPr/>
          <p:nvPr/>
        </p:nvCxnSpPr>
        <p:spPr>
          <a:xfrm>
            <a:off x="7777110" y="2404522"/>
            <a:ext cx="0" cy="1100190"/>
          </a:xfrm>
          <a:prstGeom prst="straightConnector1">
            <a:avLst/>
          </a:prstGeom>
          <a:noFill/>
          <a:ln cap="flat" cmpd="sng" w="9525">
            <a:solidFill>
              <a:schemeClr val="accent1"/>
            </a:solidFill>
            <a:prstDash val="solid"/>
            <a:miter lim="800000"/>
            <a:headEnd len="sm" w="sm" type="none"/>
            <a:tailEnd len="sm" w="sm" type="none"/>
          </a:ln>
        </p:spPr>
      </p:cxnSp>
      <p:grpSp>
        <p:nvGrpSpPr>
          <p:cNvPr id="364" name="Google Shape;364;p1" title="forme géométrique"/>
          <p:cNvGrpSpPr/>
          <p:nvPr/>
        </p:nvGrpSpPr>
        <p:grpSpPr>
          <a:xfrm rot="-7199954">
            <a:off x="2270237" y="1968007"/>
            <a:ext cx="1457044" cy="1573825"/>
            <a:chOff x="2193659" y="618215"/>
            <a:chExt cx="2581519" cy="2788426"/>
          </a:xfrm>
        </p:grpSpPr>
        <p:sp>
          <p:nvSpPr>
            <p:cNvPr id="365" name="Google Shape;365;p1"/>
            <p:cNvSpPr/>
            <p:nvPr/>
          </p:nvSpPr>
          <p:spPr>
            <a:xfrm rot="4308689">
              <a:off x="2494071" y="848350"/>
              <a:ext cx="1980696" cy="2066510"/>
            </a:xfrm>
            <a:custGeom>
              <a:rect b="b" l="l" r="r" t="t"/>
              <a:pathLst>
                <a:path extrusionOk="0" h="2066510" w="1980696">
                  <a:moveTo>
                    <a:pt x="0" y="2066510"/>
                  </a:moveTo>
                  <a:lnTo>
                    <a:pt x="1138078" y="0"/>
                  </a:lnTo>
                  <a:lnTo>
                    <a:pt x="1980696" y="1530016"/>
                  </a:lnTo>
                  <a:lnTo>
                    <a:pt x="1459417" y="2066510"/>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 name="Google Shape;366;p1"/>
            <p:cNvSpPr/>
            <p:nvPr/>
          </p:nvSpPr>
          <p:spPr>
            <a:xfrm rot="-4500000">
              <a:off x="2845997" y="2637537"/>
              <a:ext cx="749854" cy="646563"/>
            </a:xfrm>
            <a:custGeom>
              <a:rect b="b" l="l" r="r" t="t"/>
              <a:pathLst>
                <a:path extrusionOk="0" h="2066510" w="1980696">
                  <a:moveTo>
                    <a:pt x="0" y="2066510"/>
                  </a:moveTo>
                  <a:lnTo>
                    <a:pt x="1138078" y="0"/>
                  </a:lnTo>
                  <a:lnTo>
                    <a:pt x="1980696" y="1530016"/>
                  </a:lnTo>
                  <a:lnTo>
                    <a:pt x="1459417" y="2066510"/>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67" name="Google Shape;367;p1"/>
          <p:cNvPicPr preferRelativeResize="0"/>
          <p:nvPr>
            <p:ph idx="3" type="pic"/>
          </p:nvPr>
        </p:nvPicPr>
        <p:blipFill rotWithShape="1">
          <a:blip r:embed="rId4">
            <a:alphaModFix/>
          </a:blip>
          <a:srcRect b="10526" l="0" r="0" t="10526"/>
          <a:stretch/>
        </p:blipFill>
        <p:spPr>
          <a:xfrm>
            <a:off x="8065008" y="2587752"/>
            <a:ext cx="1344168" cy="704088"/>
          </a:xfrm>
          <a:prstGeom prst="rect">
            <a:avLst/>
          </a:prstGeom>
          <a:noFill/>
          <a:ln>
            <a:noFill/>
          </a:ln>
        </p:spPr>
      </p:pic>
      <p:sp>
        <p:nvSpPr>
          <p:cNvPr id="368" name="Google Shape;368;p1"/>
          <p:cNvSpPr txBox="1"/>
          <p:nvPr>
            <p:ph idx="1" type="subTitle"/>
          </p:nvPr>
        </p:nvSpPr>
        <p:spPr>
          <a:xfrm>
            <a:off x="2494600" y="3687125"/>
            <a:ext cx="7202700" cy="783000"/>
          </a:xfrm>
          <a:prstGeom prst="rect">
            <a:avLst/>
          </a:prstGeom>
          <a:solidFill>
            <a:schemeClr val="dk1">
              <a:alpha val="89411"/>
            </a:schemeClr>
          </a:solidFill>
          <a:ln>
            <a:noFill/>
          </a:ln>
        </p:spPr>
        <p:txBody>
          <a:bodyPr anchorCtr="0" anchor="t" bIns="0" lIns="216000" spcFirstLastPara="1" rIns="216000" wrap="square" tIns="144000">
            <a:noAutofit/>
          </a:bodyPr>
          <a:lstStyle/>
          <a:p>
            <a:pPr indent="0" lvl="0" marL="0" rtl="0" algn="r">
              <a:lnSpc>
                <a:spcPct val="90000"/>
              </a:lnSpc>
              <a:spcBef>
                <a:spcPts val="0"/>
              </a:spcBef>
              <a:spcAft>
                <a:spcPts val="0"/>
              </a:spcAft>
              <a:buClr>
                <a:schemeClr val="lt1"/>
              </a:buClr>
              <a:buSzPts val="2100"/>
              <a:buNone/>
            </a:pPr>
            <a:r>
              <a:rPr lang="fr-FR"/>
              <a:t>How to “Click and Print” eco-optimised structures?</a:t>
            </a:r>
            <a:endParaRPr/>
          </a:p>
          <a:p>
            <a:pPr indent="0" lvl="0" marL="0" rtl="0" algn="r">
              <a:lnSpc>
                <a:spcPct val="90000"/>
              </a:lnSpc>
              <a:spcBef>
                <a:spcPts val="0"/>
              </a:spcBef>
              <a:spcAft>
                <a:spcPts val="0"/>
              </a:spcAft>
              <a:buClr>
                <a:schemeClr val="lt1"/>
              </a:buClr>
              <a:buSzPts val="2100"/>
              <a:buNone/>
            </a:pPr>
            <a:r>
              <a:rPr lang="fr-FR"/>
              <a:t>Alexey SELIN, 2A</a:t>
            </a:r>
            <a:endParaRPr/>
          </a:p>
          <a:p>
            <a:pPr indent="0" lvl="0" marL="0" rtl="0" algn="r">
              <a:lnSpc>
                <a:spcPct val="90000"/>
              </a:lnSpc>
              <a:spcBef>
                <a:spcPts val="0"/>
              </a:spcBef>
              <a:spcAft>
                <a:spcPts val="0"/>
              </a:spcAft>
              <a:buClr>
                <a:schemeClr val="lt1"/>
              </a:buClr>
              <a:buSzPts val="21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543" name="Google Shape;543;p11"/>
          <p:cNvSpPr/>
          <p:nvPr/>
        </p:nvSpPr>
        <p:spPr>
          <a:xfrm>
            <a:off x="297761" y="248918"/>
            <a:ext cx="643214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3F3F3F"/>
                </a:solidFill>
                <a:latin typeface="Rockwell"/>
                <a:ea typeface="Rockwell"/>
                <a:cs typeface="Rockwell"/>
                <a:sym typeface="Rockwell"/>
              </a:rPr>
              <a:t>Quelles mesures ont été pris 2.0?</a:t>
            </a:r>
            <a:endParaRPr b="0" i="0" sz="1800" u="none" cap="none" strike="noStrike">
              <a:solidFill>
                <a:schemeClr val="dk1"/>
              </a:solidFill>
              <a:latin typeface="Calibri"/>
              <a:ea typeface="Calibri"/>
              <a:cs typeface="Calibri"/>
              <a:sym typeface="Calibri"/>
            </a:endParaRPr>
          </a:p>
        </p:txBody>
      </p:sp>
      <p:sp>
        <p:nvSpPr>
          <p:cNvPr id="544" name="Google Shape;544;p11"/>
          <p:cNvSpPr/>
          <p:nvPr/>
        </p:nvSpPr>
        <p:spPr>
          <a:xfrm>
            <a:off x="269798" y="1009728"/>
            <a:ext cx="7842356" cy="4555606"/>
          </a:xfrm>
          <a:prstGeom prst="rect">
            <a:avLst/>
          </a:prstGeom>
          <a:noFill/>
          <a:ln>
            <a:noFill/>
          </a:ln>
        </p:spPr>
        <p:txBody>
          <a:bodyPr anchorCtr="0" anchor="t" bIns="45700" lIns="91425" spcFirstLastPara="1" rIns="91425" wrap="square" tIns="45700">
            <a:spAutoFit/>
          </a:bodyPr>
          <a:lstStyle/>
          <a:p>
            <a:pPr indent="216000" lvl="0" marL="0" marR="0" rtl="0" algn="l">
              <a:lnSpc>
                <a:spcPct val="90000"/>
              </a:lnSpc>
              <a:spcBef>
                <a:spcPts val="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Afin de fixer ce problème, nous avons ajouter la boucle suivant dans le MainMulti.m</a:t>
            </a:r>
            <a:endParaRPr b="0" i="0" sz="21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volfraclim=0.09;</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if volfrac &lt; volfraclim</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macroTic=tic;</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[cTheor,xdens,xcos,xsin,xcub]=topMulti(nelx,nely,volfraclim,initialDesign,problem); %macro-optimization</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macroTime=toc(macroTic);</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totdesignTic=tic;</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[xPhys]=totalDesign(xdens,xcos,xsin,xcub,nelx,nely,volfrac,posttreat,problem); %get total design %à laisser le volufraction et pas le volumfrac_limit</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totdesignTime=toc(totdesignTic);</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br>
              <a:rPr b="0" i="0" lang="fr-FR" sz="2400" u="none" cap="none" strike="noStrike">
                <a:solidFill>
                  <a:schemeClr val="dk1"/>
                </a:solidFill>
                <a:latin typeface="Calibri"/>
                <a:ea typeface="Calibri"/>
                <a:cs typeface="Calibri"/>
                <a:sym typeface="Calibri"/>
              </a:rPr>
            </a:br>
            <a:endParaRPr b="0" i="0" sz="2100" u="none" cap="none" strike="noStrike">
              <a:solidFill>
                <a:srgbClr val="000000"/>
              </a:solidFill>
              <a:latin typeface="Calibri"/>
              <a:ea typeface="Calibri"/>
              <a:cs typeface="Calibri"/>
              <a:sym typeface="Calibri"/>
            </a:endParaRPr>
          </a:p>
        </p:txBody>
      </p:sp>
      <p:sp>
        <p:nvSpPr>
          <p:cNvPr id="545" name="Google Shape;545;p11"/>
          <p:cNvSpPr/>
          <p:nvPr/>
        </p:nvSpPr>
        <p:spPr>
          <a:xfrm>
            <a:off x="269798" y="5018774"/>
            <a:ext cx="7909468" cy="1383969"/>
          </a:xfrm>
          <a:prstGeom prst="rect">
            <a:avLst/>
          </a:prstGeom>
          <a:noFill/>
          <a:ln>
            <a:noFill/>
          </a:ln>
        </p:spPr>
        <p:txBody>
          <a:bodyPr anchorCtr="0" anchor="t" bIns="45700" lIns="91425" spcFirstLastPara="1" rIns="91425" wrap="square" tIns="45700">
            <a:spAutoFit/>
          </a:bodyPr>
          <a:lstStyle/>
          <a:p>
            <a:pPr indent="216000" lvl="0" marL="0" marR="0" rtl="0" algn="l">
              <a:lnSpc>
                <a:spcPct val="90000"/>
              </a:lnSpc>
              <a:spcBef>
                <a:spcPts val="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La valeur de volfraclim a été déterminer après la série de lancement du code avec le volfraclim différents.</a:t>
            </a:r>
            <a:endParaRPr b="0" i="0" sz="1400" u="none" cap="none" strike="noStrike">
              <a:solidFill>
                <a:srgbClr val="000000"/>
              </a:solidFill>
              <a:latin typeface="Arial"/>
              <a:ea typeface="Arial"/>
              <a:cs typeface="Arial"/>
              <a:sym typeface="Arial"/>
            </a:endParaRPr>
          </a:p>
          <a:p>
            <a:pPr indent="216000" lvl="0" marL="0" marR="0" rtl="0" algn="l">
              <a:lnSpc>
                <a:spcPct val="90000"/>
              </a:lnSpc>
              <a:spcBef>
                <a:spcPts val="100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Comme le volfrac égal à 0.09 nous a donné la complaisance minimale, nous l’avons pris parmi les autres. </a:t>
            </a:r>
            <a:endParaRPr b="0" i="0" sz="1400" u="none" cap="none" strike="noStrike">
              <a:solidFill>
                <a:srgbClr val="000000"/>
              </a:solidFill>
              <a:latin typeface="Arial"/>
              <a:ea typeface="Arial"/>
              <a:cs typeface="Arial"/>
              <a:sym typeface="Arial"/>
            </a:endParaRPr>
          </a:p>
        </p:txBody>
      </p:sp>
      <p:pic>
        <p:nvPicPr>
          <p:cNvPr descr="https://st3.depositphotos.com/3258967/12521/v/950/depositphotos_125216590-stock-illustration-sparrows-on-the-pine-branches.jpg" id="546" name="Google Shape;546;p11"/>
          <p:cNvPicPr preferRelativeResize="0"/>
          <p:nvPr/>
        </p:nvPicPr>
        <p:blipFill rotWithShape="1">
          <a:blip r:embed="rId3">
            <a:alphaModFix/>
          </a:blip>
          <a:srcRect b="44587" l="52105" r="0" t="0"/>
          <a:stretch/>
        </p:blipFill>
        <p:spPr>
          <a:xfrm>
            <a:off x="9045074" y="134225"/>
            <a:ext cx="2945900" cy="3182125"/>
          </a:xfrm>
          <a:prstGeom prst="rect">
            <a:avLst/>
          </a:prstGeom>
          <a:noFill/>
          <a:ln>
            <a:noFill/>
          </a:ln>
        </p:spPr>
      </p:pic>
      <p:pic>
        <p:nvPicPr>
          <p:cNvPr id="547" name="Google Shape;547;p11"/>
          <p:cNvPicPr preferRelativeResize="0"/>
          <p:nvPr/>
        </p:nvPicPr>
        <p:blipFill rotWithShape="1">
          <a:blip r:embed="rId4">
            <a:alphaModFix/>
          </a:blip>
          <a:srcRect b="0" l="0" r="0" t="0"/>
          <a:stretch/>
        </p:blipFill>
        <p:spPr>
          <a:xfrm>
            <a:off x="9045075" y="3427400"/>
            <a:ext cx="2945900" cy="2443572"/>
          </a:xfrm>
          <a:prstGeom prst="rect">
            <a:avLst/>
          </a:prstGeom>
          <a:noFill/>
          <a:ln>
            <a:noFill/>
          </a:ln>
        </p:spPr>
      </p:pic>
      <p:sp>
        <p:nvSpPr>
          <p:cNvPr id="548" name="Google Shape;548;p11"/>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555" name="Google Shape;555;p12"/>
          <p:cNvSpPr/>
          <p:nvPr/>
        </p:nvSpPr>
        <p:spPr>
          <a:xfrm>
            <a:off x="297761" y="248918"/>
            <a:ext cx="517321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3F3F3F"/>
                </a:solidFill>
                <a:latin typeface="Rockwell"/>
                <a:ea typeface="Rockwell"/>
                <a:cs typeface="Rockwell"/>
                <a:sym typeface="Rockwell"/>
              </a:rPr>
              <a:t>Est-ce que cela a aidé 2.0?</a:t>
            </a:r>
            <a:endParaRPr b="0" i="0" sz="1800" u="none" cap="none" strike="noStrike">
              <a:solidFill>
                <a:schemeClr val="dk1"/>
              </a:solidFill>
              <a:latin typeface="Calibri"/>
              <a:ea typeface="Calibri"/>
              <a:cs typeface="Calibri"/>
              <a:sym typeface="Calibri"/>
            </a:endParaRPr>
          </a:p>
        </p:txBody>
      </p:sp>
      <p:sp>
        <p:nvSpPr>
          <p:cNvPr id="556" name="Google Shape;556;p12"/>
          <p:cNvSpPr/>
          <p:nvPr/>
        </p:nvSpPr>
        <p:spPr>
          <a:xfrm>
            <a:off x="297763" y="1840725"/>
            <a:ext cx="5173200" cy="484744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Un pic très important de la complaisance quand le volfrac est égal ~0,11-0,12. Il n’y a qu’un point sauté tellement haut.</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Une croissance de complaisance locale de 74 jusqu’à 350 quand le volfrac est de 0,7 à 0,8. </a:t>
            </a:r>
            <a:endParaRPr b="0" i="0" sz="24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21600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Calibri"/>
                <a:ea typeface="Calibri"/>
                <a:cs typeface="Calibri"/>
                <a:sym typeface="Calibri"/>
              </a:rPr>
              <a:t>Je suis en train de les fixer. </a:t>
            </a:r>
            <a:endParaRPr b="0" i="0" sz="2400" u="none" cap="none" strike="noStrike">
              <a:solidFill>
                <a:schemeClr val="dk1"/>
              </a:solidFill>
              <a:latin typeface="Calibri"/>
              <a:ea typeface="Calibri"/>
              <a:cs typeface="Calibri"/>
              <a:sym typeface="Calibri"/>
            </a:endParaRPr>
          </a:p>
          <a:p>
            <a:pPr indent="21600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21600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Calibri"/>
                <a:ea typeface="Calibri"/>
                <a:cs typeface="Calibri"/>
                <a:sym typeface="Calibri"/>
              </a:rPr>
              <a:t>Par ailleur, ces soucis sont beaucoup plus faible qu’au début</a:t>
            </a:r>
            <a:br>
              <a:rPr b="0" i="0" lang="fr-FR" sz="2400" u="none" cap="none" strike="noStrike">
                <a:solidFill>
                  <a:schemeClr val="dk1"/>
                </a:solidFill>
                <a:latin typeface="Calibri"/>
                <a:ea typeface="Calibri"/>
                <a:cs typeface="Calibri"/>
                <a:sym typeface="Calibri"/>
              </a:rPr>
            </a:br>
            <a:endParaRPr b="0" i="0" sz="2100" u="none" cap="none" strike="noStrike">
              <a:solidFill>
                <a:srgbClr val="000000"/>
              </a:solidFill>
              <a:latin typeface="Calibri"/>
              <a:ea typeface="Calibri"/>
              <a:cs typeface="Calibri"/>
              <a:sym typeface="Calibri"/>
            </a:endParaRPr>
          </a:p>
        </p:txBody>
      </p:sp>
      <p:pic>
        <p:nvPicPr>
          <p:cNvPr id="557" name="Google Shape;557;p12"/>
          <p:cNvPicPr preferRelativeResize="0"/>
          <p:nvPr/>
        </p:nvPicPr>
        <p:blipFill rotWithShape="1">
          <a:blip r:embed="rId3">
            <a:alphaModFix/>
          </a:blip>
          <a:srcRect b="23896" l="0" r="27508" t="0"/>
          <a:stretch/>
        </p:blipFill>
        <p:spPr>
          <a:xfrm>
            <a:off x="9611075" y="3623875"/>
            <a:ext cx="2345275" cy="2327551"/>
          </a:xfrm>
          <a:prstGeom prst="rect">
            <a:avLst/>
          </a:prstGeom>
          <a:noFill/>
          <a:ln>
            <a:noFill/>
          </a:ln>
        </p:spPr>
      </p:pic>
      <p:pic>
        <p:nvPicPr>
          <p:cNvPr id="558" name="Google Shape;558;p12"/>
          <p:cNvPicPr preferRelativeResize="0"/>
          <p:nvPr/>
        </p:nvPicPr>
        <p:blipFill rotWithShape="1">
          <a:blip r:embed="rId4">
            <a:alphaModFix/>
          </a:blip>
          <a:srcRect b="0" l="0" r="0" t="0"/>
          <a:stretch/>
        </p:blipFill>
        <p:spPr>
          <a:xfrm>
            <a:off x="7788025" y="101075"/>
            <a:ext cx="4168325" cy="3412875"/>
          </a:xfrm>
          <a:prstGeom prst="rect">
            <a:avLst/>
          </a:prstGeom>
          <a:noFill/>
          <a:ln>
            <a:noFill/>
          </a:ln>
        </p:spPr>
      </p:pic>
      <p:pic>
        <p:nvPicPr>
          <p:cNvPr id="559" name="Google Shape;559;p12"/>
          <p:cNvPicPr preferRelativeResize="0"/>
          <p:nvPr/>
        </p:nvPicPr>
        <p:blipFill rotWithShape="1">
          <a:blip r:embed="rId5">
            <a:alphaModFix/>
          </a:blip>
          <a:srcRect b="0" l="0" r="0" t="0"/>
          <a:stretch/>
        </p:blipFill>
        <p:spPr>
          <a:xfrm>
            <a:off x="5382293" y="3623875"/>
            <a:ext cx="3987857" cy="3170837"/>
          </a:xfrm>
          <a:prstGeom prst="rect">
            <a:avLst/>
          </a:prstGeom>
          <a:noFill/>
          <a:ln>
            <a:noFill/>
          </a:ln>
        </p:spPr>
      </p:pic>
      <p:sp>
        <p:nvSpPr>
          <p:cNvPr id="560" name="Google Shape;560;p12"/>
          <p:cNvSpPr txBox="1"/>
          <p:nvPr/>
        </p:nvSpPr>
        <p:spPr>
          <a:xfrm>
            <a:off x="302194" y="814875"/>
            <a:ext cx="6327300" cy="923400"/>
          </a:xfrm>
          <a:prstGeom prst="rect">
            <a:avLst/>
          </a:prstGeom>
          <a:noFill/>
          <a:ln>
            <a:noFill/>
          </a:ln>
        </p:spPr>
        <p:txBody>
          <a:bodyPr anchorCtr="0" anchor="t" bIns="91425" lIns="91425" spcFirstLastPara="1" rIns="91425" wrap="square" tIns="91425">
            <a:spAutoFit/>
          </a:bodyPr>
          <a:lstStyle/>
          <a:p>
            <a:pPr indent="21600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Calibri"/>
                <a:ea typeface="Calibri"/>
                <a:cs typeface="Calibri"/>
                <a:sym typeface="Calibri"/>
              </a:rPr>
              <a:t>Oui, cela a bien géré notre situation.</a:t>
            </a:r>
            <a:endParaRPr b="0" i="0" sz="2400" u="none" cap="none" strike="noStrike">
              <a:solidFill>
                <a:schemeClr val="dk1"/>
              </a:solidFill>
              <a:latin typeface="Calibri"/>
              <a:ea typeface="Calibri"/>
              <a:cs typeface="Calibri"/>
              <a:sym typeface="Calibri"/>
            </a:endParaRPr>
          </a:p>
          <a:p>
            <a:pPr indent="21600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Calibri"/>
                <a:ea typeface="Calibri"/>
                <a:cs typeface="Calibri"/>
                <a:sym typeface="Calibri"/>
              </a:rPr>
              <a:t>Par contre, il y a des certains problèmes:</a:t>
            </a:r>
            <a:endParaRPr b="0" i="0" sz="1400" u="none" cap="none" strike="noStrike">
              <a:solidFill>
                <a:srgbClr val="000000"/>
              </a:solidFill>
              <a:latin typeface="Arial"/>
              <a:ea typeface="Arial"/>
              <a:cs typeface="Arial"/>
              <a:sym typeface="Arial"/>
            </a:endParaRPr>
          </a:p>
        </p:txBody>
      </p:sp>
      <p:sp>
        <p:nvSpPr>
          <p:cNvPr id="561" name="Google Shape;561;p12"/>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367eb1835d_1_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568" name="Google Shape;568;g1367eb1835d_1_3"/>
          <p:cNvSpPr/>
          <p:nvPr/>
        </p:nvSpPr>
        <p:spPr>
          <a:xfrm>
            <a:off x="4318350" y="113300"/>
            <a:ext cx="76101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3F3F3F"/>
                </a:solidFill>
                <a:latin typeface="Rockwell"/>
                <a:ea typeface="Rockwell"/>
                <a:cs typeface="Rockwell"/>
                <a:sym typeface="Rockwell"/>
              </a:rPr>
              <a:t>Qu’est-ce qu’il s’est passé dans ce pic?!</a:t>
            </a:r>
            <a:endParaRPr b="0" i="0" sz="1800" u="none" cap="none" strike="noStrike">
              <a:solidFill>
                <a:schemeClr val="dk1"/>
              </a:solidFill>
              <a:latin typeface="Calibri"/>
              <a:ea typeface="Calibri"/>
              <a:cs typeface="Calibri"/>
              <a:sym typeface="Calibri"/>
            </a:endParaRPr>
          </a:p>
        </p:txBody>
      </p:sp>
      <p:pic>
        <p:nvPicPr>
          <p:cNvPr id="569" name="Google Shape;569;g1367eb1835d_1_3"/>
          <p:cNvPicPr preferRelativeResize="0"/>
          <p:nvPr/>
        </p:nvPicPr>
        <p:blipFill rotWithShape="1">
          <a:blip r:embed="rId3">
            <a:alphaModFix/>
          </a:blip>
          <a:srcRect b="0" l="0" r="0" t="0"/>
          <a:stretch/>
        </p:blipFill>
        <p:spPr>
          <a:xfrm>
            <a:off x="7781850" y="1245137"/>
            <a:ext cx="4168325" cy="3412875"/>
          </a:xfrm>
          <a:prstGeom prst="rect">
            <a:avLst/>
          </a:prstGeom>
          <a:noFill/>
          <a:ln>
            <a:noFill/>
          </a:ln>
        </p:spPr>
      </p:pic>
      <p:pic>
        <p:nvPicPr>
          <p:cNvPr id="570" name="Google Shape;570;g1367eb1835d_1_3"/>
          <p:cNvPicPr preferRelativeResize="0"/>
          <p:nvPr/>
        </p:nvPicPr>
        <p:blipFill rotWithShape="1">
          <a:blip r:embed="rId4">
            <a:alphaModFix/>
          </a:blip>
          <a:srcRect b="0" l="0" r="0" t="0"/>
          <a:stretch/>
        </p:blipFill>
        <p:spPr>
          <a:xfrm>
            <a:off x="122825" y="113300"/>
            <a:ext cx="4070926" cy="2170799"/>
          </a:xfrm>
          <a:prstGeom prst="rect">
            <a:avLst/>
          </a:prstGeom>
          <a:noFill/>
          <a:ln>
            <a:noFill/>
          </a:ln>
        </p:spPr>
      </p:pic>
      <p:pic>
        <p:nvPicPr>
          <p:cNvPr id="571" name="Google Shape;571;g1367eb1835d_1_3"/>
          <p:cNvPicPr preferRelativeResize="0"/>
          <p:nvPr/>
        </p:nvPicPr>
        <p:blipFill rotWithShape="1">
          <a:blip r:embed="rId5">
            <a:alphaModFix/>
          </a:blip>
          <a:srcRect b="0" l="0" r="0" t="0"/>
          <a:stretch/>
        </p:blipFill>
        <p:spPr>
          <a:xfrm>
            <a:off x="122825" y="4690838"/>
            <a:ext cx="4070925" cy="2167162"/>
          </a:xfrm>
          <a:prstGeom prst="rect">
            <a:avLst/>
          </a:prstGeom>
          <a:noFill/>
          <a:ln>
            <a:noFill/>
          </a:ln>
        </p:spPr>
      </p:pic>
      <p:sp>
        <p:nvSpPr>
          <p:cNvPr id="572" name="Google Shape;572;g1367eb1835d_1_3"/>
          <p:cNvSpPr txBox="1"/>
          <p:nvPr/>
        </p:nvSpPr>
        <p:spPr>
          <a:xfrm>
            <a:off x="4256050" y="1348650"/>
            <a:ext cx="3463500" cy="3093900"/>
          </a:xfrm>
          <a:prstGeom prst="rect">
            <a:avLst/>
          </a:prstGeom>
          <a:noFill/>
          <a:ln>
            <a:noFill/>
          </a:ln>
        </p:spPr>
        <p:txBody>
          <a:bodyPr anchorCtr="0" anchor="t" bIns="91425" lIns="91425" spcFirstLastPara="1" rIns="91425" wrap="square" tIns="91425">
            <a:spAutoFit/>
          </a:bodyPr>
          <a:lstStyle/>
          <a:p>
            <a:pPr indent="216000" lvl="0" marL="0" marR="0" rtl="0" algn="l">
              <a:lnSpc>
                <a:spcPct val="90000"/>
              </a:lnSpc>
              <a:spcBef>
                <a:spcPts val="0"/>
              </a:spcBef>
              <a:spcAft>
                <a:spcPts val="0"/>
              </a:spcAft>
              <a:buClr>
                <a:srgbClr val="000000"/>
              </a:buClr>
              <a:buSzPts val="2100"/>
              <a:buFont typeface="Arial"/>
              <a:buNone/>
            </a:pPr>
            <a:r>
              <a:rPr b="0" i="0" lang="fr-FR" sz="2100" u="none" cap="none" strike="noStrike">
                <a:solidFill>
                  <a:schemeClr val="dk1"/>
                </a:solidFill>
                <a:latin typeface="Calibri"/>
                <a:ea typeface="Calibri"/>
                <a:cs typeface="Calibri"/>
                <a:sym typeface="Calibri"/>
              </a:rPr>
              <a:t>Comme il y a un problème dans un point vf=0.127 nous avons décidé de regarder la structure dans ce point et les deux points voisins.</a:t>
            </a:r>
            <a:endParaRPr b="0" i="0" sz="2100" u="none" cap="none" strike="noStrike">
              <a:solidFill>
                <a:schemeClr val="dk1"/>
              </a:solidFill>
              <a:latin typeface="Calibri"/>
              <a:ea typeface="Calibri"/>
              <a:cs typeface="Calibri"/>
              <a:sym typeface="Calibri"/>
            </a:endParaRPr>
          </a:p>
          <a:p>
            <a:pPr indent="216000" lvl="0" marL="0" marR="0" rtl="0" algn="l">
              <a:lnSpc>
                <a:spcPct val="9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216000" lvl="0" marL="0" marR="0" rtl="0" algn="l">
              <a:lnSpc>
                <a:spcPct val="90000"/>
              </a:lnSpc>
              <a:spcBef>
                <a:spcPts val="0"/>
              </a:spcBef>
              <a:spcAft>
                <a:spcPts val="0"/>
              </a:spcAft>
              <a:buClr>
                <a:schemeClr val="dk1"/>
              </a:buClr>
              <a:buSzPts val="2100"/>
              <a:buFont typeface="Arial"/>
              <a:buNone/>
            </a:pPr>
            <a:r>
              <a:rPr lang="fr-FR" sz="2100">
                <a:solidFill>
                  <a:schemeClr val="dk1"/>
                </a:solidFill>
                <a:latin typeface="Calibri"/>
                <a:ea typeface="Calibri"/>
                <a:cs typeface="Calibri"/>
                <a:sym typeface="Calibri"/>
              </a:rPr>
              <a:t>Le problème se situe dans la partie de post-traitement qui élimine une microcellule qui est liée à l’appui.</a:t>
            </a:r>
            <a:endParaRPr sz="2100">
              <a:solidFill>
                <a:schemeClr val="dk1"/>
              </a:solidFill>
              <a:latin typeface="Calibri"/>
              <a:ea typeface="Calibri"/>
              <a:cs typeface="Calibri"/>
              <a:sym typeface="Calibri"/>
            </a:endParaRPr>
          </a:p>
        </p:txBody>
      </p:sp>
      <p:sp>
        <p:nvSpPr>
          <p:cNvPr id="573" name="Google Shape;573;g1367eb1835d_1_3"/>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pic>
        <p:nvPicPr>
          <p:cNvPr id="574" name="Google Shape;574;g1367eb1835d_1_3"/>
          <p:cNvPicPr preferRelativeResize="0"/>
          <p:nvPr/>
        </p:nvPicPr>
        <p:blipFill>
          <a:blip r:embed="rId6">
            <a:alphaModFix/>
          </a:blip>
          <a:stretch>
            <a:fillRect/>
          </a:stretch>
        </p:blipFill>
        <p:spPr>
          <a:xfrm>
            <a:off x="122825" y="2417449"/>
            <a:ext cx="4013550" cy="2073519"/>
          </a:xfrm>
          <a:prstGeom prst="rect">
            <a:avLst/>
          </a:prstGeom>
          <a:noFill/>
          <a:ln>
            <a:noFill/>
          </a:ln>
        </p:spPr>
      </p:pic>
      <p:pic>
        <p:nvPicPr>
          <p:cNvPr id="575" name="Google Shape;575;g1367eb1835d_1_3"/>
          <p:cNvPicPr preferRelativeResize="0"/>
          <p:nvPr/>
        </p:nvPicPr>
        <p:blipFill>
          <a:blip r:embed="rId7">
            <a:alphaModFix/>
          </a:blip>
          <a:stretch>
            <a:fillRect/>
          </a:stretch>
        </p:blipFill>
        <p:spPr>
          <a:xfrm>
            <a:off x="4429125" y="5036850"/>
            <a:ext cx="1576400" cy="1550350"/>
          </a:xfrm>
          <a:prstGeom prst="rect">
            <a:avLst/>
          </a:prstGeom>
          <a:noFill/>
          <a:ln>
            <a:noFill/>
          </a:ln>
        </p:spPr>
      </p:pic>
      <p:cxnSp>
        <p:nvCxnSpPr>
          <p:cNvPr id="576" name="Google Shape;576;g1367eb1835d_1_3"/>
          <p:cNvCxnSpPr/>
          <p:nvPr/>
        </p:nvCxnSpPr>
        <p:spPr>
          <a:xfrm>
            <a:off x="6091250" y="5762625"/>
            <a:ext cx="721200" cy="15600"/>
          </a:xfrm>
          <a:prstGeom prst="straightConnector1">
            <a:avLst/>
          </a:prstGeom>
          <a:noFill/>
          <a:ln cap="flat" cmpd="sng" w="38100">
            <a:solidFill>
              <a:schemeClr val="accent1"/>
            </a:solidFill>
            <a:prstDash val="solid"/>
            <a:miter lim="800000"/>
            <a:headEnd len="sm" w="sm" type="none"/>
            <a:tailEnd len="med" w="med" type="triangle"/>
          </a:ln>
        </p:spPr>
      </p:cxnSp>
      <p:pic>
        <p:nvPicPr>
          <p:cNvPr id="577" name="Google Shape;577;g1367eb1835d_1_3"/>
          <p:cNvPicPr preferRelativeResize="0"/>
          <p:nvPr/>
        </p:nvPicPr>
        <p:blipFill>
          <a:blip r:embed="rId8">
            <a:alphaModFix/>
          </a:blip>
          <a:stretch>
            <a:fillRect/>
          </a:stretch>
        </p:blipFill>
        <p:spPr>
          <a:xfrm>
            <a:off x="6938575" y="5036850"/>
            <a:ext cx="1642650" cy="164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fr-FR"/>
              <a:t>Les travaux parallèles</a:t>
            </a:r>
            <a:endParaRPr/>
          </a:p>
        </p:txBody>
      </p:sp>
      <p:sp>
        <p:nvSpPr>
          <p:cNvPr id="584" name="Google Shape;584;p13"/>
          <p:cNvSpPr/>
          <p:nvPr>
            <p:ph idx="1" type="body"/>
          </p:nvPr>
        </p:nvSpPr>
        <p:spPr>
          <a:xfrm>
            <a:off x="783951" y="2325925"/>
            <a:ext cx="2853900" cy="1540500"/>
          </a:xfrm>
          <a:prstGeom prst="rightArrowCallout">
            <a:avLst>
              <a:gd fmla="val 50000" name="adj1"/>
              <a:gd fmla="val 25000" name="adj2"/>
              <a:gd fmla="val 15421" name="adj3"/>
              <a:gd fmla="val 80487" name="adj4"/>
            </a:avLst>
          </a:prstGeom>
          <a:solidFill>
            <a:srgbClr val="F2F2F2"/>
          </a:solidFill>
          <a:ln>
            <a:noFill/>
          </a:ln>
        </p:spPr>
        <p:txBody>
          <a:bodyPr anchorCtr="0" anchor="t" bIns="0" lIns="180000" spcFirstLastPara="1" rIns="180000" wrap="square" tIns="180000">
            <a:noAutofit/>
          </a:bodyPr>
          <a:lstStyle/>
          <a:p>
            <a:pPr indent="0" lvl="0" marL="0" rtl="0" algn="l">
              <a:lnSpc>
                <a:spcPct val="90000"/>
              </a:lnSpc>
              <a:spcBef>
                <a:spcPts val="0"/>
              </a:spcBef>
              <a:spcAft>
                <a:spcPts val="0"/>
              </a:spcAft>
              <a:buSzPts val="1800"/>
              <a:buNone/>
            </a:pPr>
            <a:r>
              <a:rPr lang="fr-FR"/>
              <a:t>Fusionner le code Pando MultiStart et le code EMTO</a:t>
            </a:r>
            <a:endParaRPr/>
          </a:p>
        </p:txBody>
      </p:sp>
      <p:sp>
        <p:nvSpPr>
          <p:cNvPr id="585" name="Google Shape;585;p13"/>
          <p:cNvSpPr txBox="1"/>
          <p:nvPr>
            <p:ph idx="6" type="body"/>
          </p:nvPr>
        </p:nvSpPr>
        <p:spPr>
          <a:xfrm>
            <a:off x="1158901" y="1349925"/>
            <a:ext cx="1640400" cy="4320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108000">
            <a:noAutofit/>
          </a:bodyPr>
          <a:lstStyle/>
          <a:p>
            <a:pPr indent="0" lvl="0" marL="0" rtl="0" algn="ctr">
              <a:lnSpc>
                <a:spcPct val="90000"/>
              </a:lnSpc>
              <a:spcBef>
                <a:spcPts val="0"/>
              </a:spcBef>
              <a:spcAft>
                <a:spcPts val="0"/>
              </a:spcAft>
              <a:buClr>
                <a:srgbClr val="3F3F3F"/>
              </a:buClr>
              <a:buSzPts val="1800"/>
              <a:buNone/>
            </a:pPr>
            <a:r>
              <a:rPr lang="fr-FR"/>
              <a:t>Phase 1</a:t>
            </a:r>
            <a:endParaRPr>
              <a:latin typeface="Calibri"/>
              <a:ea typeface="Calibri"/>
              <a:cs typeface="Calibri"/>
              <a:sym typeface="Calibri"/>
            </a:endParaRPr>
          </a:p>
        </p:txBody>
      </p:sp>
      <p:sp>
        <p:nvSpPr>
          <p:cNvPr id="586" name="Google Shape;586;p13"/>
          <p:cNvSpPr/>
          <p:nvPr>
            <p:ph idx="2" type="body"/>
          </p:nvPr>
        </p:nvSpPr>
        <p:spPr>
          <a:xfrm>
            <a:off x="4613975" y="2325925"/>
            <a:ext cx="3726600" cy="3624900"/>
          </a:xfrm>
          <a:prstGeom prst="rightArrowCallout">
            <a:avLst>
              <a:gd fmla="val 50000" name="adj1"/>
              <a:gd fmla="val 25000" name="adj2"/>
              <a:gd fmla="val 16186" name="adj3"/>
              <a:gd fmla="val 80493" name="adj4"/>
            </a:avLst>
          </a:prstGeom>
          <a:solidFill>
            <a:srgbClr val="F2F2F2"/>
          </a:solidFill>
          <a:ln>
            <a:noFill/>
          </a:ln>
        </p:spPr>
        <p:txBody>
          <a:bodyPr anchorCtr="0" anchor="t" bIns="0" lIns="180000" spcFirstLastPara="1" rIns="180000" wrap="square" tIns="180000">
            <a:noAutofit/>
          </a:bodyPr>
          <a:lstStyle/>
          <a:p>
            <a:pPr indent="-266700" lvl="0" marL="266700" rtl="0" algn="l">
              <a:lnSpc>
                <a:spcPct val="90000"/>
              </a:lnSpc>
              <a:spcBef>
                <a:spcPts val="1000"/>
              </a:spcBef>
              <a:spcAft>
                <a:spcPts val="0"/>
              </a:spcAft>
              <a:buClr>
                <a:srgbClr val="3F3F3F"/>
              </a:buClr>
              <a:buSzPts val="1800"/>
              <a:buChar char="•"/>
            </a:pPr>
            <a:r>
              <a:rPr lang="fr-FR"/>
              <a:t>Fusionner le code Pando MultiStart EMTO et la base de données créée. </a:t>
            </a:r>
            <a:endParaRPr/>
          </a:p>
          <a:p>
            <a:pPr indent="-266700" lvl="0" marL="266700" rtl="0" algn="l">
              <a:lnSpc>
                <a:spcPct val="90000"/>
              </a:lnSpc>
              <a:spcBef>
                <a:spcPts val="0"/>
              </a:spcBef>
              <a:spcAft>
                <a:spcPts val="0"/>
              </a:spcAft>
              <a:buSzPts val="1800"/>
              <a:buChar char="•"/>
            </a:pPr>
            <a:r>
              <a:rPr lang="fr-FR"/>
              <a:t>Faire un front Pareto pour les matériaux de la base de données</a:t>
            </a:r>
            <a:endParaRPr/>
          </a:p>
          <a:p>
            <a:pPr indent="-266700" lvl="0" marL="266700" rtl="0" algn="l">
              <a:lnSpc>
                <a:spcPct val="90000"/>
              </a:lnSpc>
              <a:spcBef>
                <a:spcPts val="0"/>
              </a:spcBef>
              <a:spcAft>
                <a:spcPts val="0"/>
              </a:spcAft>
              <a:buSzPts val="1800"/>
              <a:buChar char="•"/>
            </a:pPr>
            <a:r>
              <a:rPr lang="fr-FR"/>
              <a:t>Tracer les graph “Front Pareto des matériaux E/ro”, “Indice des densité”, “Indice de volfrac”</a:t>
            </a:r>
            <a:endParaRPr/>
          </a:p>
          <a:p>
            <a:pPr indent="0" lvl="0" marL="266700" rtl="0" algn="l">
              <a:lnSpc>
                <a:spcPct val="90000"/>
              </a:lnSpc>
              <a:spcBef>
                <a:spcPts val="0"/>
              </a:spcBef>
              <a:spcAft>
                <a:spcPts val="0"/>
              </a:spcAft>
              <a:buSzPts val="1800"/>
              <a:buNone/>
            </a:pPr>
            <a:r>
              <a:t/>
            </a:r>
            <a:endParaRPr/>
          </a:p>
        </p:txBody>
      </p:sp>
      <p:sp>
        <p:nvSpPr>
          <p:cNvPr id="587" name="Google Shape;587;p13"/>
          <p:cNvSpPr txBox="1"/>
          <p:nvPr>
            <p:ph idx="3" type="body"/>
          </p:nvPr>
        </p:nvSpPr>
        <p:spPr>
          <a:xfrm>
            <a:off x="8340575" y="2325925"/>
            <a:ext cx="3431400" cy="3624900"/>
          </a:xfrm>
          <a:prstGeom prst="rect">
            <a:avLst/>
          </a:prstGeom>
          <a:solidFill>
            <a:srgbClr val="F2F2F2"/>
          </a:solidFill>
          <a:ln>
            <a:noFill/>
          </a:ln>
        </p:spPr>
        <p:txBody>
          <a:bodyPr anchorCtr="0" anchor="t" bIns="0" lIns="180000" spcFirstLastPara="1" rIns="180000" wrap="square" tIns="180000">
            <a:noAutofit/>
          </a:bodyPr>
          <a:lstStyle/>
          <a:p>
            <a:pPr indent="-266700" lvl="0" marL="266700" rtl="0" algn="l">
              <a:lnSpc>
                <a:spcPct val="90000"/>
              </a:lnSpc>
              <a:spcBef>
                <a:spcPts val="0"/>
              </a:spcBef>
              <a:spcAft>
                <a:spcPts val="0"/>
              </a:spcAft>
              <a:buClr>
                <a:srgbClr val="3F3F3F"/>
              </a:buClr>
              <a:buSzPts val="1800"/>
              <a:buChar char="•"/>
            </a:pPr>
            <a:r>
              <a:rPr lang="fr-FR"/>
              <a:t>Trouver le couple matériau+procédé qui laisse la moindre empreinte sur l’environnement (càd qui consomme moins d’énergie pendant la production et le recyclage/élimination) pour notre cas MBB 20*10.</a:t>
            </a:r>
            <a:endParaRPr/>
          </a:p>
          <a:p>
            <a:pPr indent="0" lvl="0" marL="266700" rtl="0" algn="l">
              <a:lnSpc>
                <a:spcPct val="90000"/>
              </a:lnSpc>
              <a:spcBef>
                <a:spcPts val="0"/>
              </a:spcBef>
              <a:spcAft>
                <a:spcPts val="0"/>
              </a:spcAft>
              <a:buSzPts val="1800"/>
              <a:buNone/>
            </a:pPr>
            <a:r>
              <a:t/>
            </a:r>
            <a:endParaRPr/>
          </a:p>
          <a:p>
            <a:pPr indent="0" lvl="0" marL="266700" rtl="0" algn="l">
              <a:lnSpc>
                <a:spcPct val="90000"/>
              </a:lnSpc>
              <a:spcBef>
                <a:spcPts val="0"/>
              </a:spcBef>
              <a:spcAft>
                <a:spcPts val="0"/>
              </a:spcAft>
              <a:buSzPts val="1800"/>
              <a:buNone/>
            </a:pPr>
            <a:r>
              <a:rPr lang="fr-FR"/>
              <a:t>P.S. Peut-être compléter par le prix de matière s’il reste de temps.</a:t>
            </a:r>
            <a:endParaRPr/>
          </a:p>
        </p:txBody>
      </p:sp>
      <p:sp>
        <p:nvSpPr>
          <p:cNvPr id="588" name="Google Shape;588;p1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589" name="Google Shape;589;p13"/>
          <p:cNvSpPr/>
          <p:nvPr>
            <p:ph idx="1" type="body"/>
          </p:nvPr>
        </p:nvSpPr>
        <p:spPr>
          <a:xfrm>
            <a:off x="783950" y="4410425"/>
            <a:ext cx="2853900" cy="1540500"/>
          </a:xfrm>
          <a:prstGeom prst="rightArrowCallout">
            <a:avLst>
              <a:gd fmla="val 50000" name="adj1"/>
              <a:gd fmla="val 25000" name="adj2"/>
              <a:gd fmla="val 15421" name="adj3"/>
              <a:gd fmla="val 80487" name="adj4"/>
            </a:avLst>
          </a:prstGeom>
          <a:solidFill>
            <a:srgbClr val="F2F2F2"/>
          </a:solidFill>
          <a:ln>
            <a:noFill/>
          </a:ln>
        </p:spPr>
        <p:txBody>
          <a:bodyPr anchorCtr="0" anchor="t" bIns="0" lIns="180000" spcFirstLastPara="1" rIns="180000" wrap="square" tIns="180000">
            <a:noAutofit/>
          </a:bodyPr>
          <a:lstStyle/>
          <a:p>
            <a:pPr indent="0" lvl="0" marL="0" rtl="0" algn="l">
              <a:lnSpc>
                <a:spcPct val="90000"/>
              </a:lnSpc>
              <a:spcBef>
                <a:spcPts val="0"/>
              </a:spcBef>
              <a:spcAft>
                <a:spcPts val="0"/>
              </a:spcAft>
              <a:buSzPts val="1800"/>
              <a:buNone/>
            </a:pPr>
            <a:r>
              <a:rPr lang="fr-FR"/>
              <a:t>Création de la base de données à partir du logiciel Ansys EduPack et du rapport de 3A.</a:t>
            </a:r>
            <a:endParaRPr/>
          </a:p>
        </p:txBody>
      </p:sp>
      <p:cxnSp>
        <p:nvCxnSpPr>
          <p:cNvPr id="590" name="Google Shape;590;p13"/>
          <p:cNvCxnSpPr/>
          <p:nvPr/>
        </p:nvCxnSpPr>
        <p:spPr>
          <a:xfrm>
            <a:off x="3644400" y="3108075"/>
            <a:ext cx="346500" cy="1800"/>
          </a:xfrm>
          <a:prstGeom prst="straightConnector1">
            <a:avLst/>
          </a:prstGeom>
          <a:noFill/>
          <a:ln cap="flat" cmpd="sng" w="38100">
            <a:solidFill>
              <a:srgbClr val="D8D8D8"/>
            </a:solidFill>
            <a:prstDash val="solid"/>
            <a:round/>
            <a:headEnd len="sm" w="sm" type="none"/>
            <a:tailEnd len="sm" w="sm" type="none"/>
          </a:ln>
        </p:spPr>
      </p:cxnSp>
      <p:cxnSp>
        <p:nvCxnSpPr>
          <p:cNvPr id="591" name="Google Shape;591;p13"/>
          <p:cNvCxnSpPr/>
          <p:nvPr/>
        </p:nvCxnSpPr>
        <p:spPr>
          <a:xfrm flipH="1" rot="10800000">
            <a:off x="3638850" y="5176775"/>
            <a:ext cx="347400" cy="5400"/>
          </a:xfrm>
          <a:prstGeom prst="straightConnector1">
            <a:avLst/>
          </a:prstGeom>
          <a:noFill/>
          <a:ln cap="flat" cmpd="sng" w="38100">
            <a:solidFill>
              <a:srgbClr val="D8D8D8"/>
            </a:solidFill>
            <a:prstDash val="solid"/>
            <a:round/>
            <a:headEnd len="sm" w="sm" type="none"/>
            <a:tailEnd len="sm" w="sm" type="none"/>
          </a:ln>
        </p:spPr>
      </p:cxnSp>
      <p:cxnSp>
        <p:nvCxnSpPr>
          <p:cNvPr id="592" name="Google Shape;592;p13"/>
          <p:cNvCxnSpPr/>
          <p:nvPr/>
        </p:nvCxnSpPr>
        <p:spPr>
          <a:xfrm>
            <a:off x="3974375" y="3108075"/>
            <a:ext cx="4200" cy="2074500"/>
          </a:xfrm>
          <a:prstGeom prst="straightConnector1">
            <a:avLst/>
          </a:prstGeom>
          <a:noFill/>
          <a:ln cap="flat" cmpd="sng" w="38100">
            <a:solidFill>
              <a:srgbClr val="D8D8D8"/>
            </a:solidFill>
            <a:prstDash val="solid"/>
            <a:round/>
            <a:headEnd len="sm" w="sm" type="none"/>
            <a:tailEnd len="sm" w="sm" type="none"/>
          </a:ln>
        </p:spPr>
      </p:cxnSp>
      <p:cxnSp>
        <p:nvCxnSpPr>
          <p:cNvPr id="593" name="Google Shape;593;p13"/>
          <p:cNvCxnSpPr/>
          <p:nvPr/>
        </p:nvCxnSpPr>
        <p:spPr>
          <a:xfrm>
            <a:off x="3974375" y="4120850"/>
            <a:ext cx="639600" cy="0"/>
          </a:xfrm>
          <a:prstGeom prst="straightConnector1">
            <a:avLst/>
          </a:prstGeom>
          <a:noFill/>
          <a:ln cap="flat" cmpd="sng" w="76200">
            <a:solidFill>
              <a:srgbClr val="D8D8D8"/>
            </a:solidFill>
            <a:prstDash val="solid"/>
            <a:round/>
            <a:headEnd len="sm" w="sm" type="none"/>
            <a:tailEnd len="med" w="med" type="triangle"/>
          </a:ln>
        </p:spPr>
      </p:cxnSp>
      <p:sp>
        <p:nvSpPr>
          <p:cNvPr id="594" name="Google Shape;594;p13"/>
          <p:cNvSpPr txBox="1"/>
          <p:nvPr>
            <p:ph idx="6" type="body"/>
          </p:nvPr>
        </p:nvSpPr>
        <p:spPr>
          <a:xfrm>
            <a:off x="5152251" y="1349925"/>
            <a:ext cx="1640400" cy="4320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108000">
            <a:noAutofit/>
          </a:bodyPr>
          <a:lstStyle/>
          <a:p>
            <a:pPr indent="0" lvl="0" marL="0" rtl="0" algn="ctr">
              <a:lnSpc>
                <a:spcPct val="90000"/>
              </a:lnSpc>
              <a:spcBef>
                <a:spcPts val="0"/>
              </a:spcBef>
              <a:spcAft>
                <a:spcPts val="0"/>
              </a:spcAft>
              <a:buClr>
                <a:srgbClr val="3F3F3F"/>
              </a:buClr>
              <a:buSzPts val="1800"/>
              <a:buNone/>
            </a:pPr>
            <a:r>
              <a:rPr lang="fr-FR"/>
              <a:t>Phase 2</a:t>
            </a:r>
            <a:endParaRPr>
              <a:latin typeface="Calibri"/>
              <a:ea typeface="Calibri"/>
              <a:cs typeface="Calibri"/>
              <a:sym typeface="Calibri"/>
            </a:endParaRPr>
          </a:p>
        </p:txBody>
      </p:sp>
      <p:sp>
        <p:nvSpPr>
          <p:cNvPr id="595" name="Google Shape;595;p13"/>
          <p:cNvSpPr txBox="1"/>
          <p:nvPr>
            <p:ph idx="6" type="body"/>
          </p:nvPr>
        </p:nvSpPr>
        <p:spPr>
          <a:xfrm>
            <a:off x="9145588" y="1349925"/>
            <a:ext cx="1640400" cy="4320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108000">
            <a:noAutofit/>
          </a:bodyPr>
          <a:lstStyle/>
          <a:p>
            <a:pPr indent="0" lvl="0" marL="0" rtl="0" algn="ctr">
              <a:lnSpc>
                <a:spcPct val="90000"/>
              </a:lnSpc>
              <a:spcBef>
                <a:spcPts val="0"/>
              </a:spcBef>
              <a:spcAft>
                <a:spcPts val="0"/>
              </a:spcAft>
              <a:buClr>
                <a:srgbClr val="3F3F3F"/>
              </a:buClr>
              <a:buSzPts val="1800"/>
              <a:buNone/>
            </a:pPr>
            <a:r>
              <a:rPr lang="fr-FR"/>
              <a:t>Phase 3</a:t>
            </a:r>
            <a:endParaRPr>
              <a:latin typeface="Calibri"/>
              <a:ea typeface="Calibri"/>
              <a:cs typeface="Calibri"/>
              <a:sym typeface="Calibri"/>
            </a:endParaRPr>
          </a:p>
        </p:txBody>
      </p:sp>
      <p:sp>
        <p:nvSpPr>
          <p:cNvPr id="596" name="Google Shape;596;p13"/>
          <p:cNvSpPr/>
          <p:nvPr>
            <p:ph idx="1" type="body"/>
          </p:nvPr>
        </p:nvSpPr>
        <p:spPr>
          <a:xfrm>
            <a:off x="783950" y="6128350"/>
            <a:ext cx="8845800" cy="485700"/>
          </a:xfrm>
          <a:prstGeom prst="rightArrowCallout">
            <a:avLst>
              <a:gd fmla="val 50000" name="adj1"/>
              <a:gd fmla="val 17439" name="adj2"/>
              <a:gd fmla="val 221613" name="adj3"/>
              <a:gd fmla="val 80487" name="adj4"/>
            </a:avLst>
          </a:prstGeom>
          <a:solidFill>
            <a:srgbClr val="D9EAD3"/>
          </a:solidFill>
          <a:ln>
            <a:noFill/>
          </a:ln>
        </p:spPr>
        <p:txBody>
          <a:bodyPr anchorCtr="0" anchor="t" bIns="0" lIns="180000" spcFirstLastPara="1" rIns="180000" wrap="square" tIns="180000">
            <a:noAutofit/>
          </a:bodyPr>
          <a:lstStyle/>
          <a:p>
            <a:pPr indent="0" lvl="0" marL="0" rtl="0" algn="l">
              <a:lnSpc>
                <a:spcPct val="90000"/>
              </a:lnSpc>
              <a:spcBef>
                <a:spcPts val="0"/>
              </a:spcBef>
              <a:spcAft>
                <a:spcPts val="0"/>
              </a:spcAft>
              <a:buSzPts val="1800"/>
              <a:buNone/>
            </a:pPr>
            <a:r>
              <a:rPr i="1" lang="fr-FR" sz="1400"/>
              <a:t>Compléter la base de données pour Alexandre Castro Almeida</a:t>
            </a:r>
            <a:endParaRPr i="1" sz="1400"/>
          </a:p>
        </p:txBody>
      </p:sp>
      <p:sp>
        <p:nvSpPr>
          <p:cNvPr id="597" name="Google Shape;597;p13"/>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367eb1835d_0_2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pic>
        <p:nvPicPr>
          <p:cNvPr id="604" name="Google Shape;604;g1367eb1835d_0_21"/>
          <p:cNvPicPr preferRelativeResize="0"/>
          <p:nvPr/>
        </p:nvPicPr>
        <p:blipFill rotWithShape="1">
          <a:blip r:embed="rId3">
            <a:alphaModFix/>
          </a:blip>
          <a:srcRect b="0" l="21204" r="0" t="32777"/>
          <a:stretch/>
        </p:blipFill>
        <p:spPr>
          <a:xfrm>
            <a:off x="84000" y="89217"/>
            <a:ext cx="6012000" cy="3514407"/>
          </a:xfrm>
          <a:prstGeom prst="rect">
            <a:avLst/>
          </a:prstGeom>
          <a:noFill/>
          <a:ln>
            <a:noFill/>
          </a:ln>
        </p:spPr>
      </p:pic>
      <p:sp>
        <p:nvSpPr>
          <p:cNvPr id="605" name="Google Shape;605;g1367eb1835d_0_21"/>
          <p:cNvSpPr txBox="1"/>
          <p:nvPr>
            <p:ph idx="1" type="subTitle"/>
          </p:nvPr>
        </p:nvSpPr>
        <p:spPr>
          <a:xfrm>
            <a:off x="85350" y="3603624"/>
            <a:ext cx="6009300" cy="1177800"/>
          </a:xfrm>
          <a:prstGeom prst="rect">
            <a:avLst/>
          </a:prstGeom>
          <a:solidFill>
            <a:srgbClr val="C1DF87"/>
          </a:solidFill>
          <a:ln>
            <a:noFill/>
          </a:ln>
        </p:spPr>
        <p:txBody>
          <a:bodyPr anchorCtr="0" anchor="t" bIns="0" lIns="288000" spcFirstLastPara="1" rIns="432000" wrap="square" tIns="144000">
            <a:noAutofit/>
          </a:bodyPr>
          <a:lstStyle/>
          <a:p>
            <a:pPr indent="0" lvl="0" marL="0" rtl="0" algn="l">
              <a:lnSpc>
                <a:spcPct val="90000"/>
              </a:lnSpc>
              <a:spcBef>
                <a:spcPts val="0"/>
              </a:spcBef>
              <a:spcAft>
                <a:spcPts val="0"/>
              </a:spcAft>
              <a:buClr>
                <a:schemeClr val="dk1"/>
              </a:buClr>
              <a:buSzPts val="2100"/>
              <a:buNone/>
            </a:pPr>
            <a:r>
              <a:rPr lang="fr-FR">
                <a:solidFill>
                  <a:schemeClr val="dk1"/>
                </a:solidFill>
              </a:rPr>
              <a:t>En mi-juin j’ai fait la base de données à partir du logiciel Ansys EduPack (la bibliothèque du 3ème niveau) et à partir du rapport d’étudiant de 3A. </a:t>
            </a:r>
            <a:endParaRPr>
              <a:solidFill>
                <a:schemeClr val="dk1"/>
              </a:solidFill>
            </a:endParaRPr>
          </a:p>
          <a:p>
            <a:pPr indent="0" lvl="0" marL="0" rtl="0" algn="l">
              <a:lnSpc>
                <a:spcPct val="90000"/>
              </a:lnSpc>
              <a:spcBef>
                <a:spcPts val="0"/>
              </a:spcBef>
              <a:spcAft>
                <a:spcPts val="0"/>
              </a:spcAft>
              <a:buClr>
                <a:schemeClr val="dk1"/>
              </a:buClr>
              <a:buSzPts val="2100"/>
              <a:buNone/>
            </a:pPr>
            <a:r>
              <a:t/>
            </a:r>
            <a:endParaRPr>
              <a:solidFill>
                <a:schemeClr val="dk1"/>
              </a:solidFill>
            </a:endParaRPr>
          </a:p>
          <a:p>
            <a:pPr indent="0" lvl="0" marL="0" rtl="0" algn="l">
              <a:lnSpc>
                <a:spcPct val="90000"/>
              </a:lnSpc>
              <a:spcBef>
                <a:spcPts val="0"/>
              </a:spcBef>
              <a:spcAft>
                <a:spcPts val="0"/>
              </a:spcAft>
              <a:buClr>
                <a:schemeClr val="dk1"/>
              </a:buClr>
              <a:buSzPts val="2100"/>
              <a:buNone/>
            </a:pPr>
            <a:r>
              <a:t/>
            </a:r>
            <a:endParaRPr>
              <a:solidFill>
                <a:schemeClr val="dk1"/>
              </a:solidFill>
            </a:endParaRPr>
          </a:p>
        </p:txBody>
      </p:sp>
      <p:sp>
        <p:nvSpPr>
          <p:cNvPr id="606" name="Google Shape;606;g1367eb1835d_0_21"/>
          <p:cNvSpPr txBox="1"/>
          <p:nvPr/>
        </p:nvSpPr>
        <p:spPr>
          <a:xfrm>
            <a:off x="6355650" y="250575"/>
            <a:ext cx="5572800" cy="4617600"/>
          </a:xfrm>
          <a:prstGeom prst="rect">
            <a:avLst/>
          </a:prstGeom>
          <a:noFill/>
          <a:ln>
            <a:noFill/>
          </a:ln>
        </p:spPr>
        <p:txBody>
          <a:bodyPr anchorCtr="0" anchor="t" bIns="91425" lIns="91425" spcFirstLastPara="1" rIns="91425" wrap="square" tIns="91425">
            <a:spAutoFit/>
          </a:bodyPr>
          <a:lstStyle/>
          <a:p>
            <a:pPr indent="21600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Calibri"/>
                <a:ea typeface="Calibri"/>
                <a:cs typeface="Calibri"/>
                <a:sym typeface="Calibri"/>
              </a:rPr>
              <a:t>Les paramètres principaux mentionnés dans cette base:</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Module d’élasticité</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Densité</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Energie consommée pendant la production d’un matériau</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Energie consommée pendant la production d’un détail</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Équivalent CO2 pendant la production d’un matériau et d’un détail</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Prix de la production de matériaux</a:t>
            </a:r>
            <a:endParaRPr b="0" i="0" sz="2400" u="none" cap="none" strike="noStrike">
              <a:solidFill>
                <a:schemeClr val="dk1"/>
              </a:solidFill>
              <a:latin typeface="Calibri"/>
              <a:ea typeface="Calibri"/>
              <a:cs typeface="Calibri"/>
              <a:sym typeface="Calibri"/>
            </a:endParaRPr>
          </a:p>
        </p:txBody>
      </p:sp>
      <p:sp>
        <p:nvSpPr>
          <p:cNvPr id="607" name="Google Shape;607;g1367eb1835d_0_21"/>
          <p:cNvSpPr txBox="1"/>
          <p:nvPr/>
        </p:nvSpPr>
        <p:spPr>
          <a:xfrm>
            <a:off x="314325" y="5038725"/>
            <a:ext cx="7601100" cy="1662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Calibri"/>
                <a:ea typeface="Calibri"/>
                <a:cs typeface="Calibri"/>
                <a:sym typeface="Calibri"/>
              </a:rPr>
              <a:t>Pour Alexandre j’ai ajouté:</a:t>
            </a:r>
            <a:endParaRPr b="0" i="0" sz="24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Module d'élasticité au cisaillement</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Coefficient de Poisson</a:t>
            </a:r>
            <a:endParaRPr b="0" i="0" sz="1400" u="none" cap="none" strike="noStrike">
              <a:solidFill>
                <a:srgbClr val="000000"/>
              </a:solidFill>
              <a:latin typeface="Arial"/>
              <a:ea typeface="Arial"/>
              <a:cs typeface="Arial"/>
              <a:sym typeface="Arial"/>
            </a:endParaRPr>
          </a:p>
        </p:txBody>
      </p:sp>
      <p:sp>
        <p:nvSpPr>
          <p:cNvPr id="608" name="Google Shape;608;g1367eb1835d_0_21"/>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1367eb1835d_0_3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615" name="Google Shape;615;g1367eb1835d_0_36"/>
          <p:cNvSpPr txBox="1"/>
          <p:nvPr>
            <p:ph idx="1" type="subTitle"/>
          </p:nvPr>
        </p:nvSpPr>
        <p:spPr>
          <a:xfrm>
            <a:off x="8539350" y="3602275"/>
            <a:ext cx="3567000" cy="2219400"/>
          </a:xfrm>
          <a:prstGeom prst="rect">
            <a:avLst/>
          </a:prstGeom>
          <a:solidFill>
            <a:srgbClr val="C1DF87"/>
          </a:solidFill>
          <a:ln>
            <a:noFill/>
          </a:ln>
        </p:spPr>
        <p:txBody>
          <a:bodyPr anchorCtr="0" anchor="t" bIns="0" lIns="288000" spcFirstLastPara="1" rIns="432000" wrap="square" tIns="144000">
            <a:noAutofit/>
          </a:bodyPr>
          <a:lstStyle/>
          <a:p>
            <a:pPr indent="216000" lvl="0" marL="0" rtl="0" algn="l">
              <a:lnSpc>
                <a:spcPct val="90000"/>
              </a:lnSpc>
              <a:spcBef>
                <a:spcPts val="0"/>
              </a:spcBef>
              <a:spcAft>
                <a:spcPts val="0"/>
              </a:spcAft>
              <a:buClr>
                <a:schemeClr val="dk1"/>
              </a:buClr>
              <a:buSzPts val="2100"/>
              <a:buNone/>
            </a:pPr>
            <a:r>
              <a:rPr lang="fr-FR">
                <a:solidFill>
                  <a:schemeClr val="dk1"/>
                </a:solidFill>
              </a:rPr>
              <a:t>En ayant les données mentionnées ci-avant, nous avons réussi à calculer l’énergie par kilogramme que nous devons dépenser pour produire le détail final.</a:t>
            </a:r>
            <a:endParaRPr>
              <a:solidFill>
                <a:schemeClr val="dk1"/>
              </a:solidFill>
            </a:endParaRPr>
          </a:p>
          <a:p>
            <a:pPr indent="0" lvl="0" marL="0" rtl="0" algn="l">
              <a:lnSpc>
                <a:spcPct val="90000"/>
              </a:lnSpc>
              <a:spcBef>
                <a:spcPts val="0"/>
              </a:spcBef>
              <a:spcAft>
                <a:spcPts val="0"/>
              </a:spcAft>
              <a:buClr>
                <a:schemeClr val="dk1"/>
              </a:buClr>
              <a:buSzPts val="2100"/>
              <a:buNone/>
            </a:pPr>
            <a:r>
              <a:t/>
            </a:r>
            <a:endParaRPr>
              <a:solidFill>
                <a:schemeClr val="dk1"/>
              </a:solidFill>
            </a:endParaRPr>
          </a:p>
          <a:p>
            <a:pPr indent="0" lvl="0" marL="0" rtl="0" algn="l">
              <a:lnSpc>
                <a:spcPct val="90000"/>
              </a:lnSpc>
              <a:spcBef>
                <a:spcPts val="0"/>
              </a:spcBef>
              <a:spcAft>
                <a:spcPts val="0"/>
              </a:spcAft>
              <a:buClr>
                <a:schemeClr val="dk1"/>
              </a:buClr>
              <a:buSzPts val="2100"/>
              <a:buNone/>
            </a:pPr>
            <a:r>
              <a:t/>
            </a:r>
            <a:endParaRPr>
              <a:solidFill>
                <a:schemeClr val="dk1"/>
              </a:solidFill>
            </a:endParaRPr>
          </a:p>
        </p:txBody>
      </p:sp>
      <p:pic>
        <p:nvPicPr>
          <p:cNvPr id="616" name="Google Shape;616;g1367eb1835d_0_36"/>
          <p:cNvPicPr preferRelativeResize="0"/>
          <p:nvPr/>
        </p:nvPicPr>
        <p:blipFill rotWithShape="1">
          <a:blip r:embed="rId3">
            <a:alphaModFix/>
          </a:blip>
          <a:srcRect b="18380" l="0" r="0" t="0"/>
          <a:stretch/>
        </p:blipFill>
        <p:spPr>
          <a:xfrm>
            <a:off x="8539425" y="85725"/>
            <a:ext cx="3566876" cy="3516551"/>
          </a:xfrm>
          <a:prstGeom prst="rect">
            <a:avLst/>
          </a:prstGeom>
          <a:noFill/>
          <a:ln>
            <a:noFill/>
          </a:ln>
        </p:spPr>
      </p:pic>
      <p:graphicFrame>
        <p:nvGraphicFramePr>
          <p:cNvPr id="617" name="Google Shape;617;g1367eb1835d_0_36"/>
          <p:cNvGraphicFramePr/>
          <p:nvPr/>
        </p:nvGraphicFramePr>
        <p:xfrm>
          <a:off x="209550" y="233675"/>
          <a:ext cx="3000000" cy="3000000"/>
        </p:xfrm>
        <a:graphic>
          <a:graphicData uri="http://schemas.openxmlformats.org/drawingml/2006/table">
            <a:tbl>
              <a:tblPr bandRow="1">
                <a:noFill/>
                <a:tableStyleId>{DE989A5D-66D2-4E3A-A0A3-7CAC199D9429}</a:tableStyleId>
              </a:tblPr>
              <a:tblGrid>
                <a:gridCol w="3870575"/>
                <a:gridCol w="1062875"/>
                <a:gridCol w="910425"/>
                <a:gridCol w="2366500"/>
              </a:tblGrid>
              <a:tr h="844200">
                <a:tc>
                  <a:txBody>
                    <a:bodyPr/>
                    <a:lstStyle/>
                    <a:p>
                      <a:pPr indent="0" lvl="0" marL="0" marR="0" rtl="0" algn="ctr">
                        <a:lnSpc>
                          <a:spcPct val="100000"/>
                        </a:lnSpc>
                        <a:spcBef>
                          <a:spcPts val="0"/>
                        </a:spcBef>
                        <a:spcAft>
                          <a:spcPts val="0"/>
                        </a:spcAft>
                        <a:buClr>
                          <a:srgbClr val="000000"/>
                        </a:buClr>
                        <a:buSzPts val="1200"/>
                        <a:buFont typeface="Arial"/>
                        <a:buNone/>
                      </a:pPr>
                      <a:r>
                        <a:rPr lang="fr-FR" sz="1600" u="none" cap="none" strike="noStrike">
                          <a:latin typeface="Times New Roman"/>
                          <a:ea typeface="Times New Roman"/>
                          <a:cs typeface="Times New Roman"/>
                          <a:sym typeface="Times New Roman"/>
                        </a:rPr>
                        <a:t>Technology+material</a:t>
                      </a:r>
                      <a:endParaRPr sz="1600" u="none" cap="none" strike="noStrike">
                        <a:latin typeface="Times New Roman"/>
                        <a:ea typeface="Times New Roman"/>
                        <a:cs typeface="Times New Roman"/>
                        <a:sym typeface="Times New Roman"/>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fr-FR" sz="1600" u="none" cap="none" strike="noStrike">
                          <a:latin typeface="Times New Roman"/>
                          <a:ea typeface="Times New Roman"/>
                          <a:cs typeface="Times New Roman"/>
                          <a:sym typeface="Times New Roman"/>
                        </a:rPr>
                        <a:t>Energy MJ/kg</a:t>
                      </a:r>
                      <a:endParaRPr sz="1600" u="none" cap="none" strike="noStrike">
                        <a:latin typeface="Times New Roman"/>
                        <a:ea typeface="Times New Roman"/>
                        <a:cs typeface="Times New Roman"/>
                        <a:sym typeface="Times New Roman"/>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fr-FR" sz="1600" u="none" cap="none" strike="noStrike">
                          <a:latin typeface="Times New Roman"/>
                          <a:ea typeface="Times New Roman"/>
                          <a:cs typeface="Times New Roman"/>
                          <a:sym typeface="Times New Roman"/>
                        </a:rPr>
                        <a:t>Young’s modulus GPa</a:t>
                      </a:r>
                      <a:endParaRPr sz="1600" u="none" cap="none" strike="noStrike">
                        <a:latin typeface="Times New Roman"/>
                        <a:ea typeface="Times New Roman"/>
                        <a:cs typeface="Times New Roman"/>
                        <a:sym typeface="Times New Roman"/>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fr-FR" sz="1600">
                          <a:latin typeface="Times New Roman"/>
                          <a:ea typeface="Times New Roman"/>
                          <a:cs typeface="Times New Roman"/>
                          <a:sym typeface="Times New Roman"/>
                        </a:rPr>
                        <a:t>Ratio entre E</a:t>
                      </a:r>
                      <a:r>
                        <a:rPr lang="fr-FR" sz="1200">
                          <a:solidFill>
                            <a:schemeClr val="dk1"/>
                          </a:solidFill>
                          <a:latin typeface="Times New Roman"/>
                          <a:ea typeface="Times New Roman"/>
                          <a:cs typeface="Times New Roman"/>
                          <a:sym typeface="Times New Roman"/>
                        </a:rPr>
                        <a:t>classique </a:t>
                      </a:r>
                      <a:r>
                        <a:rPr lang="fr-FR" sz="1600">
                          <a:latin typeface="Times New Roman"/>
                          <a:ea typeface="Times New Roman"/>
                          <a:cs typeface="Times New Roman"/>
                          <a:sym typeface="Times New Roman"/>
                        </a:rPr>
                        <a:t> et E</a:t>
                      </a:r>
                      <a:r>
                        <a:rPr lang="fr-FR" sz="1200">
                          <a:latin typeface="Times New Roman"/>
                          <a:ea typeface="Times New Roman"/>
                          <a:cs typeface="Times New Roman"/>
                          <a:sym typeface="Times New Roman"/>
                        </a:rPr>
                        <a:t>add</a:t>
                      </a:r>
                      <a:endParaRPr sz="1200" u="none" cap="none" strike="noStrike">
                        <a:latin typeface="Times New Roman"/>
                        <a:ea typeface="Times New Roman"/>
                        <a:cs typeface="Times New Roman"/>
                        <a:sym typeface="Times New Roman"/>
                      </a:endParaRPr>
                    </a:p>
                  </a:txBody>
                  <a:tcPr marT="63500" marB="63500" marR="63500" marL="63500">
                    <a:lnB cap="flat" cmpd="sng" w="12700">
                      <a:solidFill>
                        <a:srgbClr val="000000"/>
                      </a:solidFill>
                      <a:prstDash val="solid"/>
                      <a:round/>
                      <a:headEnd len="sm" w="sm" type="none"/>
                      <a:tailEnd len="sm" w="sm" type="none"/>
                    </a:lnB>
                  </a:tcPr>
                </a:tc>
              </a:tr>
              <a:tr h="33467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LENS + Cobalt-base-superalloy HAYNES STELLITE 6B</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06666"/>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1242,4 </a:t>
                      </a:r>
                      <a:r>
                        <a:rPr b="1" lang="fr-FR" sz="1400" u="none" cap="none" strike="noStrike">
                          <a:solidFill>
                            <a:schemeClr val="lt1"/>
                          </a:solidFill>
                          <a:latin typeface="Times New Roman"/>
                          <a:ea typeface="Times New Roman"/>
                          <a:cs typeface="Times New Roman"/>
                          <a:sym typeface="Times New Roman"/>
                        </a:rPr>
                        <a:t>MAX</a:t>
                      </a:r>
                      <a:endParaRPr b="1" sz="1400" u="none" cap="none" strike="noStrike">
                        <a:solidFill>
                          <a:schemeClr val="lt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06666"/>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210</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06666"/>
                    </a:solidFill>
                  </a:tcPr>
                </a:tc>
                <a:tc rowSpan="15">
                  <a:txBody>
                    <a:bodyPr/>
                    <a:lstStyle/>
                    <a:p>
                      <a:pPr indent="0" lvl="0" marL="0" marR="0" rtl="0" algn="ctr">
                        <a:lnSpc>
                          <a:spcPct val="150000"/>
                        </a:lnSpc>
                        <a:spcBef>
                          <a:spcPts val="0"/>
                        </a:spcBef>
                        <a:spcAft>
                          <a:spcPts val="0"/>
                        </a:spcAft>
                        <a:buNone/>
                      </a:pPr>
                      <a:r>
                        <a:rPr lang="fr-FR" sz="1600">
                          <a:latin typeface="Times New Roman"/>
                          <a:ea typeface="Times New Roman"/>
                          <a:cs typeface="Times New Roman"/>
                          <a:sym typeface="Times New Roman"/>
                        </a:rPr>
                        <a:t>En train </a:t>
                      </a:r>
                      <a:r>
                        <a:rPr lang="fr-FR" sz="1600">
                          <a:latin typeface="Times New Roman"/>
                          <a:ea typeface="Times New Roman"/>
                          <a:cs typeface="Times New Roman"/>
                          <a:sym typeface="Times New Roman"/>
                        </a:rPr>
                        <a:t>de se développer.</a:t>
                      </a:r>
                      <a:endParaRPr sz="1600">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t/>
                      </a:r>
                      <a:endParaRPr sz="1600">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lang="fr-FR" sz="1600">
                          <a:latin typeface="Times New Roman"/>
                          <a:ea typeface="Times New Roman"/>
                          <a:cs typeface="Times New Roman"/>
                          <a:sym typeface="Times New Roman"/>
                        </a:rPr>
                        <a:t>L’idée de trouver où c’est possible la liaison entre les valeurs de </a:t>
                      </a:r>
                      <a:r>
                        <a:rPr lang="fr-FR" sz="1600">
                          <a:solidFill>
                            <a:schemeClr val="dk1"/>
                          </a:solidFill>
                          <a:latin typeface="Times New Roman"/>
                          <a:ea typeface="Times New Roman"/>
                          <a:cs typeface="Times New Roman"/>
                          <a:sym typeface="Times New Roman"/>
                        </a:rPr>
                        <a:t>E</a:t>
                      </a:r>
                      <a:r>
                        <a:rPr lang="fr-FR" sz="1200">
                          <a:solidFill>
                            <a:schemeClr val="dk1"/>
                          </a:solidFill>
                          <a:latin typeface="Times New Roman"/>
                          <a:ea typeface="Times New Roman"/>
                          <a:cs typeface="Times New Roman"/>
                          <a:sym typeface="Times New Roman"/>
                        </a:rPr>
                        <a:t>classique </a:t>
                      </a:r>
                      <a:r>
                        <a:rPr lang="fr-FR" sz="1600">
                          <a:solidFill>
                            <a:schemeClr val="dk1"/>
                          </a:solidFill>
                          <a:latin typeface="Times New Roman"/>
                          <a:ea typeface="Times New Roman"/>
                          <a:cs typeface="Times New Roman"/>
                          <a:sym typeface="Times New Roman"/>
                        </a:rPr>
                        <a:t>et E</a:t>
                      </a:r>
                      <a:r>
                        <a:rPr lang="fr-FR" sz="1200">
                          <a:solidFill>
                            <a:schemeClr val="dk1"/>
                          </a:solidFill>
                          <a:latin typeface="Times New Roman"/>
                          <a:ea typeface="Times New Roman"/>
                          <a:cs typeface="Times New Roman"/>
                          <a:sym typeface="Times New Roman"/>
                        </a:rPr>
                        <a:t>add</a:t>
                      </a:r>
                      <a:endParaRPr sz="1200">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lang="fr-FR" sz="1600">
                          <a:solidFill>
                            <a:schemeClr val="dk1"/>
                          </a:solidFill>
                          <a:latin typeface="Times New Roman"/>
                          <a:ea typeface="Times New Roman"/>
                          <a:cs typeface="Times New Roman"/>
                          <a:sym typeface="Times New Roman"/>
                        </a:rPr>
                        <a:t>afin d'avoir les valeurs plus réelles pour nos calculs. </a:t>
                      </a:r>
                      <a:endParaRPr sz="1600">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lang="fr-FR" sz="1600">
                          <a:solidFill>
                            <a:schemeClr val="dk1"/>
                          </a:solidFill>
                          <a:latin typeface="Times New Roman"/>
                          <a:ea typeface="Times New Roman"/>
                          <a:cs typeface="Times New Roman"/>
                          <a:sym typeface="Times New Roman"/>
                        </a:rPr>
                        <a:t>C’est bien sûr est important en comptant le fait que dans les bases de données il est données des valeurs de E</a:t>
                      </a:r>
                      <a:r>
                        <a:rPr lang="fr-FR" sz="1200">
                          <a:solidFill>
                            <a:schemeClr val="dk1"/>
                          </a:solidFill>
                          <a:latin typeface="Times New Roman"/>
                          <a:ea typeface="Times New Roman"/>
                          <a:cs typeface="Times New Roman"/>
                          <a:sym typeface="Times New Roman"/>
                        </a:rPr>
                        <a:t>classique</a:t>
                      </a:r>
                      <a:r>
                        <a:rPr lang="fr-FR" sz="1600">
                          <a:solidFill>
                            <a:schemeClr val="dk1"/>
                          </a:solidFill>
                          <a:latin typeface="Times New Roman"/>
                          <a:ea typeface="Times New Roman"/>
                          <a:cs typeface="Times New Roman"/>
                          <a:sym typeface="Times New Roman"/>
                        </a:rPr>
                        <a:t> grâce à sa prévalence.</a:t>
                      </a:r>
                      <a:endParaRPr sz="16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r h="30472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LENS + INCONEL 600</a:t>
                      </a:r>
                      <a:endParaRPr sz="1200" u="none" cap="none" strike="noStrike">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302,8</a:t>
                      </a:r>
                      <a:endParaRPr sz="1200" u="none" cap="none" strike="noStrike">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207</a:t>
                      </a:r>
                      <a:endParaRPr sz="1200" u="none" cap="none" strike="noStrike">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vMerge="1"/>
              </a:tr>
              <a:tr h="484550">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LENS + low alloy steel AISI 4130, 4135, 4140, 4150, 4320, 4330, 4620, 5140, 8630</a:t>
                      </a:r>
                      <a:endParaRPr sz="12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260,3</a:t>
                      </a:r>
                      <a:endParaRPr sz="12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201</a:t>
                      </a:r>
                      <a:endParaRPr sz="1200" u="none" cap="none" strike="noStrike">
                        <a:latin typeface="Times New Roman"/>
                        <a:ea typeface="Times New Roman"/>
                        <a:cs typeface="Times New Roman"/>
                        <a:sym typeface="Times New Roman"/>
                      </a:endParaRPr>
                    </a:p>
                  </a:txBody>
                  <a:tcPr marT="63500" marB="63500" marR="63500" marL="63500"/>
                </a:tc>
                <a:tc vMerge="1"/>
              </a:tr>
              <a:tr h="484550">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DMLS + Stainless steel, martensitic, 17-4PH, cast, H1000 or H935</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259,7</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197</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vMerge="1"/>
              </a:tr>
              <a:tr h="34967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SLM + Stainless steel, austenitic, AISI 316L, annealed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accent5"/>
                      </a:solidFill>
                      <a:prstDash val="lgDashDot"/>
                      <a:round/>
                      <a:headEnd len="sm" w="sm" type="none"/>
                      <a:tailEnd len="sm" w="sm" type="none"/>
                    </a:lnB>
                    <a:solidFill>
                      <a:srgbClr val="C1DF87"/>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178,3  </a:t>
                      </a:r>
                      <a:r>
                        <a:rPr b="1" lang="fr-FR" sz="1500" u="none" cap="none" strike="noStrike">
                          <a:solidFill>
                            <a:srgbClr val="274E13"/>
                          </a:solidFill>
                          <a:latin typeface="Times New Roman"/>
                          <a:ea typeface="Times New Roman"/>
                          <a:cs typeface="Times New Roman"/>
                          <a:sym typeface="Times New Roman"/>
                        </a:rPr>
                        <a:t>MIN</a:t>
                      </a:r>
                      <a:endParaRPr b="1" sz="1500" u="none" cap="none" strike="noStrike">
                        <a:solidFill>
                          <a:srgbClr val="274E13"/>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accent5"/>
                      </a:solidFill>
                      <a:prstDash val="lgDashDot"/>
                      <a:round/>
                      <a:headEnd len="sm" w="sm" type="none"/>
                      <a:tailEnd len="sm" w="sm" type="none"/>
                    </a:lnB>
                    <a:solidFill>
                      <a:srgbClr val="C1DF87"/>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190</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accent5"/>
                      </a:solidFill>
                      <a:prstDash val="lgDashDot"/>
                      <a:round/>
                      <a:headEnd len="sm" w="sm" type="none"/>
                      <a:tailEnd len="sm" w="sm" type="none"/>
                    </a:lnB>
                    <a:solidFill>
                      <a:srgbClr val="C1DF87"/>
                    </a:solidFill>
                  </a:tcPr>
                </a:tc>
                <a:tc vMerge="1"/>
              </a:tr>
              <a:tr h="32487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EBM + Titanium, alpha-beta alloy, Ti-6Al-4V ELI, annealed</a:t>
                      </a:r>
                      <a:endParaRPr sz="1200" u="none" cap="none" strike="noStrike">
                        <a:latin typeface="Times New Roman"/>
                        <a:ea typeface="Times New Roman"/>
                        <a:cs typeface="Times New Roman"/>
                        <a:sym typeface="Times New Roman"/>
                      </a:endParaRPr>
                    </a:p>
                  </a:txBody>
                  <a:tcPr marT="63500" marB="63500" marR="63500" marL="63500">
                    <a:lnT cap="flat" cmpd="sng" w="38100">
                      <a:solidFill>
                        <a:schemeClr val="accent5"/>
                      </a:solidFill>
                      <a:prstDash val="lgDashDot"/>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736,4</a:t>
                      </a:r>
                      <a:endParaRPr sz="1200" u="none" cap="none" strike="noStrike">
                        <a:latin typeface="Times New Roman"/>
                        <a:ea typeface="Times New Roman"/>
                        <a:cs typeface="Times New Roman"/>
                        <a:sym typeface="Times New Roman"/>
                      </a:endParaRPr>
                    </a:p>
                  </a:txBody>
                  <a:tcPr marT="63500" marB="63500" marR="63500" marL="63500">
                    <a:lnT cap="flat" cmpd="sng" w="38100">
                      <a:solidFill>
                        <a:schemeClr val="accent5"/>
                      </a:solidFill>
                      <a:prstDash val="lgDashDot"/>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110</a:t>
                      </a:r>
                      <a:endParaRPr sz="1200" u="none" cap="none" strike="noStrike">
                        <a:latin typeface="Times New Roman"/>
                        <a:ea typeface="Times New Roman"/>
                        <a:cs typeface="Times New Roman"/>
                        <a:sym typeface="Times New Roman"/>
                      </a:endParaRPr>
                    </a:p>
                  </a:txBody>
                  <a:tcPr marT="63500" marB="63500" marR="63500" marL="63500">
                    <a:lnT cap="flat" cmpd="sng" w="38100">
                      <a:solidFill>
                        <a:schemeClr val="accent5"/>
                      </a:solidFill>
                      <a:prstDash val="lgDashDot"/>
                      <a:round/>
                      <a:headEnd len="sm" w="sm" type="none"/>
                      <a:tailEnd len="sm" w="sm" type="none"/>
                    </a:lnT>
                  </a:tcPr>
                </a:tc>
                <a:tc vMerge="1"/>
              </a:tr>
              <a:tr h="30472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EBM + Titanium, alpha-beta alloy, Ti-6Al-4V, annealed</a:t>
                      </a:r>
                      <a:endParaRPr sz="1200" u="none" cap="none" strike="noStrike">
                        <a:latin typeface="Times New Roman"/>
                        <a:ea typeface="Times New Roman"/>
                        <a:cs typeface="Times New Roman"/>
                        <a:sym typeface="Times New Roman"/>
                      </a:endParaRPr>
                    </a:p>
                  </a:txBody>
                  <a:tcPr marT="63500" marB="63500" marR="63500" marL="63500">
                    <a:lnB cap="flat" cmpd="sng" w="38100">
                      <a:solidFill>
                        <a:schemeClr val="accent5"/>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477,6</a:t>
                      </a:r>
                      <a:endParaRPr sz="1200" u="none" cap="none" strike="noStrike">
                        <a:latin typeface="Times New Roman"/>
                        <a:ea typeface="Times New Roman"/>
                        <a:cs typeface="Times New Roman"/>
                        <a:sym typeface="Times New Roman"/>
                      </a:endParaRPr>
                    </a:p>
                  </a:txBody>
                  <a:tcPr marT="63500" marB="63500" marR="63500" marL="63500">
                    <a:lnB cap="flat" cmpd="sng" w="38100">
                      <a:solidFill>
                        <a:schemeClr val="accent5"/>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110</a:t>
                      </a:r>
                      <a:endParaRPr sz="1200" u="none" cap="none" strike="noStrike">
                        <a:latin typeface="Times New Roman"/>
                        <a:ea typeface="Times New Roman"/>
                        <a:cs typeface="Times New Roman"/>
                        <a:sym typeface="Times New Roman"/>
                      </a:endParaRPr>
                    </a:p>
                  </a:txBody>
                  <a:tcPr marT="63500" marB="63500" marR="63500" marL="63500">
                    <a:lnB cap="flat" cmpd="sng" w="38100">
                      <a:solidFill>
                        <a:schemeClr val="accent5"/>
                      </a:solidFill>
                      <a:prstDash val="lgDashDot"/>
                      <a:round/>
                      <a:headEnd len="sm" w="sm" type="none"/>
                      <a:tailEnd len="sm" w="sm" type="none"/>
                    </a:lnB>
                  </a:tcPr>
                </a:tc>
                <a:tc vMerge="1"/>
              </a:tr>
              <a:tr h="30472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SLM + Aluminium A360.0, die cast, F</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accent5"/>
                      </a:solidFill>
                      <a:prstDash val="lgDash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703,7</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accent5"/>
                      </a:solidFill>
                      <a:prstDash val="lgDash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69,6</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accent5"/>
                      </a:solidFill>
                      <a:prstDash val="lgDashDot"/>
                      <a:round/>
                      <a:headEnd len="sm" w="sm" type="none"/>
                      <a:tailEnd len="sm" w="sm" type="none"/>
                    </a:lnT>
                    <a:lnB cap="flat" cmpd="sng" w="12700">
                      <a:solidFill>
                        <a:srgbClr val="000000"/>
                      </a:solidFill>
                      <a:prstDash val="solid"/>
                      <a:round/>
                      <a:headEnd len="sm" w="sm" type="none"/>
                      <a:tailEnd len="sm" w="sm" type="none"/>
                    </a:lnB>
                  </a:tcPr>
                </a:tc>
                <a:tc vMerge="1"/>
              </a:tr>
              <a:tr h="33082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SLM + Magn</a:t>
                      </a:r>
                      <a:r>
                        <a:rPr lang="fr-FR" sz="1200">
                          <a:latin typeface="Times New Roman"/>
                          <a:ea typeface="Times New Roman"/>
                          <a:cs typeface="Times New Roman"/>
                          <a:sym typeface="Times New Roman"/>
                        </a:rPr>
                        <a:t>é</a:t>
                      </a:r>
                      <a:r>
                        <a:rPr lang="fr-FR" sz="1200" u="none" cap="none" strike="noStrike">
                          <a:latin typeface="Times New Roman"/>
                          <a:ea typeface="Times New Roman"/>
                          <a:cs typeface="Times New Roman"/>
                          <a:sym typeface="Times New Roman"/>
                        </a:rPr>
                        <a:t>sium, AZ91D, cast, F</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accent5"/>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296,5</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accent5"/>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44</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accent5"/>
                      </a:solidFill>
                      <a:prstDash val="lgDashDot"/>
                      <a:round/>
                      <a:headEnd len="sm" w="sm" type="none"/>
                      <a:tailEnd len="sm" w="sm" type="none"/>
                    </a:lnB>
                  </a:tcPr>
                </a:tc>
                <a:tc vMerge="1"/>
              </a:tr>
              <a:tr h="30472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SLA + Epoxy resin (unfilled)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accent5"/>
                      </a:solidFill>
                      <a:prstDash val="lgDash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278,2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accent5"/>
                      </a:solidFill>
                      <a:prstDash val="lgDashDot"/>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2,35</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accent5"/>
                      </a:solidFill>
                      <a:prstDash val="lgDashDot"/>
                      <a:round/>
                      <a:headEnd len="sm" w="sm" type="none"/>
                      <a:tailEnd len="sm" w="sm" type="none"/>
                    </a:lnT>
                    <a:lnB cap="flat" cmpd="sng" w="12700">
                      <a:solidFill>
                        <a:srgbClr val="000000"/>
                      </a:solidFill>
                      <a:prstDash val="solid"/>
                      <a:round/>
                      <a:headEnd len="sm" w="sm" type="none"/>
                      <a:tailEnd len="sm" w="sm" type="none"/>
                    </a:lnB>
                  </a:tcPr>
                </a:tc>
                <a:tc vMerge="1"/>
              </a:tr>
              <a:tr h="30472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FDM + PC (10-15% PTFE, lubricated)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653,8</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2,29</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34967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PolyJet + PMMA (molding and extrusion)</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1DF87"/>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196,6 </a:t>
                      </a:r>
                      <a:r>
                        <a:rPr b="1" lang="fr-FR" sz="1500">
                          <a:solidFill>
                            <a:srgbClr val="274E13"/>
                          </a:solidFill>
                          <a:latin typeface="Times New Roman"/>
                          <a:ea typeface="Times New Roman"/>
                          <a:cs typeface="Times New Roman"/>
                          <a:sym typeface="Times New Roman"/>
                        </a:rPr>
                        <a:t>MIN</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1DF87"/>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2,24</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1DF87"/>
                    </a:solidFill>
                  </a:tcPr>
                </a:tc>
                <a:tc vMerge="1"/>
              </a:tr>
              <a:tr h="33467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FDM + ABS extrusion</a:t>
                      </a:r>
                      <a:endParaRPr sz="1200" u="none" cap="none" strike="noStrike">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solidFill>
                      <a:srgbClr val="E06666"/>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1117  </a:t>
                      </a:r>
                      <a:r>
                        <a:rPr b="1" lang="fr-FR">
                          <a:solidFill>
                            <a:schemeClr val="lt1"/>
                          </a:solidFill>
                          <a:latin typeface="Times New Roman"/>
                          <a:ea typeface="Times New Roman"/>
                          <a:cs typeface="Times New Roman"/>
                          <a:sym typeface="Times New Roman"/>
                        </a:rPr>
                        <a:t>MAX</a:t>
                      </a:r>
                      <a:endParaRPr sz="1200" u="none" cap="none" strike="noStrike">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solidFill>
                      <a:srgbClr val="E06666"/>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solidFill>
                      <a:srgbClr val="E06666"/>
                    </a:solidFill>
                  </a:tcPr>
                </a:tc>
                <a:tc vMerge="1"/>
              </a:tr>
              <a:tr h="30472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FDM + PC+PBT (general purpose)</a:t>
                      </a:r>
                      <a:endParaRPr sz="12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655,3 </a:t>
                      </a:r>
                      <a:endParaRPr sz="12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1,9</a:t>
                      </a:r>
                      <a:endParaRPr sz="1200" u="none" cap="none" strike="noStrike">
                        <a:latin typeface="Times New Roman"/>
                        <a:ea typeface="Times New Roman"/>
                        <a:cs typeface="Times New Roman"/>
                        <a:sym typeface="Times New Roman"/>
                      </a:endParaRPr>
                    </a:p>
                  </a:txBody>
                  <a:tcPr marT="63500" marB="63500" marR="63500" marL="63500"/>
                </a:tc>
                <a:tc vMerge="1"/>
              </a:tr>
              <a:tr h="397325">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SLS + PA1010 (molding and extrusion)</a:t>
                      </a:r>
                      <a:endParaRPr sz="12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443,4</a:t>
                      </a:r>
                      <a:endParaRPr sz="12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fr-FR" sz="1200" u="none" cap="none" strike="noStrike">
                          <a:latin typeface="Times New Roman"/>
                          <a:ea typeface="Times New Roman"/>
                          <a:cs typeface="Times New Roman"/>
                          <a:sym typeface="Times New Roman"/>
                        </a:rPr>
                        <a:t>1,16</a:t>
                      </a:r>
                      <a:endParaRPr sz="1200" u="none" cap="none" strike="noStrike">
                        <a:latin typeface="Times New Roman"/>
                        <a:ea typeface="Times New Roman"/>
                        <a:cs typeface="Times New Roman"/>
                        <a:sym typeface="Times New Roman"/>
                      </a:endParaRPr>
                    </a:p>
                  </a:txBody>
                  <a:tcPr marT="63500" marB="63500" marR="63500" marL="63500"/>
                </a:tc>
                <a:tc vMerge="1"/>
              </a:tr>
            </a:tbl>
          </a:graphicData>
        </a:graphic>
      </p:graphicFrame>
      <p:sp>
        <p:nvSpPr>
          <p:cNvPr id="618" name="Google Shape;618;g1367eb1835d_0_36"/>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367eb1835d_0_6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625" name="Google Shape;625;g1367eb1835d_0_61"/>
          <p:cNvSpPr txBox="1"/>
          <p:nvPr>
            <p:ph idx="1" type="subTitle"/>
          </p:nvPr>
        </p:nvSpPr>
        <p:spPr>
          <a:xfrm>
            <a:off x="219000" y="4914075"/>
            <a:ext cx="10230000" cy="1578900"/>
          </a:xfrm>
          <a:prstGeom prst="rect">
            <a:avLst/>
          </a:prstGeom>
          <a:solidFill>
            <a:srgbClr val="C1DF87"/>
          </a:solidFill>
          <a:ln>
            <a:noFill/>
          </a:ln>
        </p:spPr>
        <p:txBody>
          <a:bodyPr anchorCtr="0" anchor="t" bIns="0" lIns="288000" spcFirstLastPara="1" rIns="432000" wrap="square" tIns="144000">
            <a:noAutofit/>
          </a:bodyPr>
          <a:lstStyle/>
          <a:p>
            <a:pPr indent="216000" lvl="0" marL="0" rtl="0" algn="l">
              <a:lnSpc>
                <a:spcPct val="90000"/>
              </a:lnSpc>
              <a:spcBef>
                <a:spcPts val="0"/>
              </a:spcBef>
              <a:spcAft>
                <a:spcPts val="0"/>
              </a:spcAft>
              <a:buClr>
                <a:schemeClr val="dk1"/>
              </a:buClr>
              <a:buSzPts val="2100"/>
              <a:buNone/>
            </a:pPr>
            <a:r>
              <a:rPr lang="fr-FR">
                <a:solidFill>
                  <a:schemeClr val="dk1"/>
                </a:solidFill>
              </a:rPr>
              <a:t>Ci-dessus il est présenté le graph logarithmique “Indice de volfrac”. Principalement, le résultat est correct pourtant il y a des doutes en ce qui concerne la validité des valeurs de volfrac car elles sont trop petites. Par exemple, dans l’article d’Edouard la valeur la plus proche est 40 fois plus grande. Bien sûr, les valeurs doivent être différentes (Edouard l’a calculé pour monoéchelle) mais pas tellement.</a:t>
            </a:r>
            <a:endParaRPr>
              <a:solidFill>
                <a:schemeClr val="dk1"/>
              </a:solidFill>
            </a:endParaRPr>
          </a:p>
          <a:p>
            <a:pPr indent="0" lvl="0" marL="0" rtl="0" algn="l">
              <a:lnSpc>
                <a:spcPct val="90000"/>
              </a:lnSpc>
              <a:spcBef>
                <a:spcPts val="0"/>
              </a:spcBef>
              <a:spcAft>
                <a:spcPts val="0"/>
              </a:spcAft>
              <a:buClr>
                <a:schemeClr val="dk1"/>
              </a:buClr>
              <a:buSzPts val="2100"/>
              <a:buNone/>
            </a:pPr>
            <a:r>
              <a:t/>
            </a:r>
            <a:endParaRPr>
              <a:solidFill>
                <a:schemeClr val="dk1"/>
              </a:solidFill>
            </a:endParaRPr>
          </a:p>
          <a:p>
            <a:pPr indent="0" lvl="0" marL="0" rtl="0" algn="l">
              <a:lnSpc>
                <a:spcPct val="90000"/>
              </a:lnSpc>
              <a:spcBef>
                <a:spcPts val="0"/>
              </a:spcBef>
              <a:spcAft>
                <a:spcPts val="0"/>
              </a:spcAft>
              <a:buClr>
                <a:schemeClr val="dk1"/>
              </a:buClr>
              <a:buSzPts val="2100"/>
              <a:buNone/>
            </a:pPr>
            <a:r>
              <a:t/>
            </a:r>
            <a:endParaRPr>
              <a:solidFill>
                <a:schemeClr val="dk1"/>
              </a:solidFill>
            </a:endParaRPr>
          </a:p>
        </p:txBody>
      </p:sp>
      <p:pic>
        <p:nvPicPr>
          <p:cNvPr id="626" name="Google Shape;626;g1367eb1835d_0_61"/>
          <p:cNvPicPr preferRelativeResize="0"/>
          <p:nvPr/>
        </p:nvPicPr>
        <p:blipFill rotWithShape="1">
          <a:blip r:embed="rId3">
            <a:alphaModFix/>
          </a:blip>
          <a:srcRect b="0" l="0" r="0" t="0"/>
          <a:stretch/>
        </p:blipFill>
        <p:spPr>
          <a:xfrm>
            <a:off x="219075" y="379750"/>
            <a:ext cx="10229849" cy="4534324"/>
          </a:xfrm>
          <a:prstGeom prst="rect">
            <a:avLst/>
          </a:prstGeom>
          <a:noFill/>
          <a:ln>
            <a:noFill/>
          </a:ln>
        </p:spPr>
      </p:pic>
      <p:pic>
        <p:nvPicPr>
          <p:cNvPr id="627" name="Google Shape;627;g1367eb1835d_0_61"/>
          <p:cNvPicPr preferRelativeResize="0"/>
          <p:nvPr/>
        </p:nvPicPr>
        <p:blipFill rotWithShape="1">
          <a:blip r:embed="rId4">
            <a:alphaModFix/>
          </a:blip>
          <a:srcRect b="10314" l="13927" r="21679" t="3655"/>
          <a:stretch/>
        </p:blipFill>
        <p:spPr>
          <a:xfrm>
            <a:off x="10654000" y="81600"/>
            <a:ext cx="1443700" cy="4154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1367eb1835d_1_2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634" name="Google Shape;634;g1367eb1835d_1_22"/>
          <p:cNvSpPr txBox="1"/>
          <p:nvPr>
            <p:ph idx="1" type="subTitle"/>
          </p:nvPr>
        </p:nvSpPr>
        <p:spPr>
          <a:xfrm>
            <a:off x="537213" y="5234625"/>
            <a:ext cx="5881800" cy="1228800"/>
          </a:xfrm>
          <a:prstGeom prst="rect">
            <a:avLst/>
          </a:prstGeom>
          <a:solidFill>
            <a:srgbClr val="C1DF87"/>
          </a:solidFill>
          <a:ln>
            <a:noFill/>
          </a:ln>
        </p:spPr>
        <p:txBody>
          <a:bodyPr anchorCtr="0" anchor="t" bIns="0" lIns="288000" spcFirstLastPara="1" rIns="432000" wrap="square" tIns="144000">
            <a:noAutofit/>
          </a:bodyPr>
          <a:lstStyle/>
          <a:p>
            <a:pPr indent="216000" lvl="0" marL="0" rtl="0" algn="l">
              <a:lnSpc>
                <a:spcPct val="90000"/>
              </a:lnSpc>
              <a:spcBef>
                <a:spcPts val="0"/>
              </a:spcBef>
              <a:spcAft>
                <a:spcPts val="0"/>
              </a:spcAft>
              <a:buClr>
                <a:schemeClr val="dk1"/>
              </a:buClr>
              <a:buSzPts val="2100"/>
              <a:buNone/>
            </a:pPr>
            <a:r>
              <a:rPr lang="fr-FR">
                <a:solidFill>
                  <a:schemeClr val="dk1"/>
                </a:solidFill>
              </a:rPr>
              <a:t>Il est probable que la cause de telles valeurs petites est le metamodel (bleu) qui répète mal la courbe “complaisance de volfrac”</a:t>
            </a:r>
            <a:endParaRPr>
              <a:solidFill>
                <a:schemeClr val="dk1"/>
              </a:solidFill>
            </a:endParaRPr>
          </a:p>
          <a:p>
            <a:pPr indent="0" lvl="0" marL="0" rtl="0" algn="l">
              <a:lnSpc>
                <a:spcPct val="90000"/>
              </a:lnSpc>
              <a:spcBef>
                <a:spcPts val="0"/>
              </a:spcBef>
              <a:spcAft>
                <a:spcPts val="0"/>
              </a:spcAft>
              <a:buClr>
                <a:schemeClr val="dk1"/>
              </a:buClr>
              <a:buSzPts val="2100"/>
              <a:buNone/>
            </a:pPr>
            <a:r>
              <a:t/>
            </a:r>
            <a:endParaRPr>
              <a:solidFill>
                <a:schemeClr val="dk1"/>
              </a:solidFill>
            </a:endParaRPr>
          </a:p>
        </p:txBody>
      </p:sp>
      <p:pic>
        <p:nvPicPr>
          <p:cNvPr id="635" name="Google Shape;635;g1367eb1835d_1_22"/>
          <p:cNvPicPr preferRelativeResize="0"/>
          <p:nvPr/>
        </p:nvPicPr>
        <p:blipFill rotWithShape="1">
          <a:blip r:embed="rId3">
            <a:alphaModFix/>
          </a:blip>
          <a:srcRect b="0" l="0" r="0" t="0"/>
          <a:stretch/>
        </p:blipFill>
        <p:spPr>
          <a:xfrm>
            <a:off x="537225" y="152400"/>
            <a:ext cx="5881766" cy="4939701"/>
          </a:xfrm>
          <a:prstGeom prst="rect">
            <a:avLst/>
          </a:prstGeom>
          <a:noFill/>
          <a:ln>
            <a:noFill/>
          </a:ln>
        </p:spPr>
      </p:pic>
      <p:pic>
        <p:nvPicPr>
          <p:cNvPr id="636" name="Google Shape;636;g1367eb1835d_1_22"/>
          <p:cNvPicPr preferRelativeResize="0"/>
          <p:nvPr/>
        </p:nvPicPr>
        <p:blipFill rotWithShape="1">
          <a:blip r:embed="rId4">
            <a:alphaModFix/>
          </a:blip>
          <a:srcRect b="0" l="0" r="0" t="0"/>
          <a:stretch/>
        </p:blipFill>
        <p:spPr>
          <a:xfrm>
            <a:off x="7863589" y="152400"/>
            <a:ext cx="4064785" cy="5082225"/>
          </a:xfrm>
          <a:prstGeom prst="rect">
            <a:avLst/>
          </a:prstGeom>
          <a:noFill/>
          <a:ln>
            <a:noFill/>
          </a:ln>
        </p:spPr>
      </p:pic>
      <p:sp>
        <p:nvSpPr>
          <p:cNvPr id="637" name="Google Shape;637;g1367eb1835d_1_22"/>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1367eb1835d_0_4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644" name="Google Shape;644;g1367eb1835d_0_48"/>
          <p:cNvSpPr txBox="1"/>
          <p:nvPr>
            <p:ph idx="1" type="subTitle"/>
          </p:nvPr>
        </p:nvSpPr>
        <p:spPr>
          <a:xfrm>
            <a:off x="73475" y="5244500"/>
            <a:ext cx="9588300" cy="567600"/>
          </a:xfrm>
          <a:prstGeom prst="rect">
            <a:avLst/>
          </a:prstGeom>
          <a:solidFill>
            <a:srgbClr val="C1DF87"/>
          </a:solidFill>
          <a:ln>
            <a:noFill/>
          </a:ln>
        </p:spPr>
        <p:txBody>
          <a:bodyPr anchorCtr="0" anchor="t" bIns="0" lIns="288000" spcFirstLastPara="1" rIns="432000" wrap="square" tIns="144000">
            <a:noAutofit/>
          </a:bodyPr>
          <a:lstStyle/>
          <a:p>
            <a:pPr indent="0" lvl="0" marL="0" rtl="0" algn="l">
              <a:lnSpc>
                <a:spcPct val="90000"/>
              </a:lnSpc>
              <a:spcBef>
                <a:spcPts val="0"/>
              </a:spcBef>
              <a:spcAft>
                <a:spcPts val="0"/>
              </a:spcAft>
              <a:buClr>
                <a:schemeClr val="dk1"/>
              </a:buClr>
              <a:buSzPts val="2100"/>
              <a:buNone/>
            </a:pPr>
            <a:r>
              <a:rPr lang="fr-FR">
                <a:solidFill>
                  <a:schemeClr val="dk1"/>
                </a:solidFill>
              </a:rPr>
              <a:t>Ci-dessus il est présenté le graph “Indice de densité du matériau” </a:t>
            </a:r>
            <a:endParaRPr>
              <a:solidFill>
                <a:schemeClr val="dk1"/>
              </a:solidFill>
            </a:endParaRPr>
          </a:p>
          <a:p>
            <a:pPr indent="0" lvl="0" marL="0" rtl="0" algn="l">
              <a:lnSpc>
                <a:spcPct val="90000"/>
              </a:lnSpc>
              <a:spcBef>
                <a:spcPts val="0"/>
              </a:spcBef>
              <a:spcAft>
                <a:spcPts val="0"/>
              </a:spcAft>
              <a:buClr>
                <a:schemeClr val="dk1"/>
              </a:buClr>
              <a:buSzPts val="2100"/>
              <a:buNone/>
            </a:pPr>
            <a:r>
              <a:t/>
            </a:r>
            <a:endParaRPr>
              <a:solidFill>
                <a:schemeClr val="dk1"/>
              </a:solidFill>
            </a:endParaRPr>
          </a:p>
        </p:txBody>
      </p:sp>
      <p:pic>
        <p:nvPicPr>
          <p:cNvPr id="645" name="Google Shape;645;g1367eb1835d_0_48"/>
          <p:cNvPicPr preferRelativeResize="0"/>
          <p:nvPr/>
        </p:nvPicPr>
        <p:blipFill rotWithShape="1">
          <a:blip r:embed="rId3">
            <a:alphaModFix/>
          </a:blip>
          <a:srcRect b="0" l="0" r="0" t="0"/>
          <a:stretch/>
        </p:blipFill>
        <p:spPr>
          <a:xfrm>
            <a:off x="9897225" y="98675"/>
            <a:ext cx="2215775" cy="3317000"/>
          </a:xfrm>
          <a:prstGeom prst="rect">
            <a:avLst/>
          </a:prstGeom>
          <a:noFill/>
          <a:ln>
            <a:noFill/>
          </a:ln>
        </p:spPr>
      </p:pic>
      <p:pic>
        <p:nvPicPr>
          <p:cNvPr id="646" name="Google Shape;646;g1367eb1835d_0_48"/>
          <p:cNvPicPr preferRelativeResize="0"/>
          <p:nvPr/>
        </p:nvPicPr>
        <p:blipFill rotWithShape="1">
          <a:blip r:embed="rId4">
            <a:alphaModFix/>
          </a:blip>
          <a:srcRect b="0" l="0" r="0" t="0"/>
          <a:stretch/>
        </p:blipFill>
        <p:spPr>
          <a:xfrm>
            <a:off x="73475" y="43850"/>
            <a:ext cx="9588312" cy="5200651"/>
          </a:xfrm>
          <a:prstGeom prst="rect">
            <a:avLst/>
          </a:prstGeom>
          <a:noFill/>
          <a:ln>
            <a:noFill/>
          </a:ln>
        </p:spPr>
      </p:pic>
      <p:sp>
        <p:nvSpPr>
          <p:cNvPr id="647" name="Google Shape;647;g1367eb1835d_0_48"/>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descr="Image de la diapositive Synthèse, partie supérieure gauche" id="653" name="Google Shape;653;p14"/>
          <p:cNvPicPr preferRelativeResize="0"/>
          <p:nvPr>
            <p:ph idx="2" type="pic"/>
          </p:nvPr>
        </p:nvPicPr>
        <p:blipFill rotWithShape="1">
          <a:blip r:embed="rId3">
            <a:alphaModFix/>
          </a:blip>
          <a:srcRect b="0" l="0" r="0" t="0"/>
          <a:stretch/>
        </p:blipFill>
        <p:spPr>
          <a:xfrm>
            <a:off x="84000" y="86714"/>
            <a:ext cx="6009284" cy="3890572"/>
          </a:xfrm>
          <a:prstGeom prst="rect">
            <a:avLst/>
          </a:prstGeom>
          <a:solidFill>
            <a:srgbClr val="333333"/>
          </a:solidFill>
          <a:ln>
            <a:noFill/>
          </a:ln>
        </p:spPr>
      </p:pic>
      <p:sp>
        <p:nvSpPr>
          <p:cNvPr id="654" name="Google Shape;654;p14"/>
          <p:cNvSpPr txBox="1"/>
          <p:nvPr>
            <p:ph type="ctrTitle"/>
          </p:nvPr>
        </p:nvSpPr>
        <p:spPr>
          <a:xfrm>
            <a:off x="84000" y="3517901"/>
            <a:ext cx="6012000" cy="1409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b" bIns="144000" lIns="288000" spcFirstLastPara="1" rIns="432000" wrap="square" tIns="0">
            <a:noAutofit/>
          </a:bodyPr>
          <a:lstStyle/>
          <a:p>
            <a:pPr indent="0" lvl="0" marL="0" rtl="0" algn="r">
              <a:lnSpc>
                <a:spcPct val="90000"/>
              </a:lnSpc>
              <a:spcBef>
                <a:spcPts val="0"/>
              </a:spcBef>
              <a:spcAft>
                <a:spcPts val="0"/>
              </a:spcAft>
              <a:buClr>
                <a:schemeClr val="lt1"/>
              </a:buClr>
              <a:buSzPts val="4200"/>
              <a:buFont typeface="Rockwell"/>
              <a:buNone/>
            </a:pPr>
            <a:r>
              <a:rPr lang="fr-FR" sz="4200"/>
              <a:t>Synthèse</a:t>
            </a:r>
            <a:endParaRPr/>
          </a:p>
        </p:txBody>
      </p:sp>
      <p:sp>
        <p:nvSpPr>
          <p:cNvPr id="655" name="Google Shape;655;p14"/>
          <p:cNvSpPr txBox="1"/>
          <p:nvPr>
            <p:ph idx="1" type="subTitle"/>
          </p:nvPr>
        </p:nvSpPr>
        <p:spPr>
          <a:xfrm>
            <a:off x="84000" y="4927600"/>
            <a:ext cx="6012000" cy="1845743"/>
          </a:xfrm>
          <a:prstGeom prst="rect">
            <a:avLst/>
          </a:prstGeom>
          <a:solidFill>
            <a:srgbClr val="749A28"/>
          </a:solidFill>
          <a:ln>
            <a:noFill/>
          </a:ln>
        </p:spPr>
        <p:txBody>
          <a:bodyPr anchorCtr="0" anchor="t" bIns="0" lIns="288000" spcFirstLastPara="1" rIns="432000" wrap="square" tIns="144000">
            <a:noAutofit/>
          </a:bodyPr>
          <a:lstStyle/>
          <a:p>
            <a:pPr indent="0" lvl="0" marL="0" rtl="0" algn="r">
              <a:lnSpc>
                <a:spcPct val="90000"/>
              </a:lnSpc>
              <a:spcBef>
                <a:spcPts val="0"/>
              </a:spcBef>
              <a:spcAft>
                <a:spcPts val="0"/>
              </a:spcAft>
              <a:buClr>
                <a:schemeClr val="lt1"/>
              </a:buClr>
              <a:buSzPts val="2100"/>
              <a:buNone/>
            </a:pPr>
            <a:r>
              <a:rPr lang="fr-FR"/>
              <a:t>Les recherches se développent mais pas tellement vite que nous voudrions</a:t>
            </a:r>
            <a:endParaRPr/>
          </a:p>
        </p:txBody>
      </p:sp>
      <p:sp>
        <p:nvSpPr>
          <p:cNvPr id="656" name="Google Shape;656;p1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657" name="Google Shape;657;p14"/>
          <p:cNvSpPr txBox="1"/>
          <p:nvPr/>
        </p:nvSpPr>
        <p:spPr>
          <a:xfrm>
            <a:off x="6153150" y="250575"/>
            <a:ext cx="5775300" cy="609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Calibri"/>
                <a:ea typeface="Calibri"/>
                <a:cs typeface="Calibri"/>
                <a:sym typeface="Calibri"/>
              </a:rPr>
              <a:t>Les travaux restés à réaliser:</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l’amélioration du code Pando MultiStart EMTO afin d’obtenir les résultats plus corrects et préci</a:t>
            </a:r>
            <a:r>
              <a:rPr lang="fr-FR" sz="2400">
                <a:solidFill>
                  <a:schemeClr val="dk1"/>
                </a:solidFill>
                <a:latin typeface="Calibri"/>
                <a:ea typeface="Calibri"/>
                <a:cs typeface="Calibri"/>
                <a:sym typeface="Calibri"/>
              </a:rPr>
              <a:t>s</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l’amélioration du code d’après lequel nous avons obtenu les graphs “Indice de volfrac” et “Indice de densité du matériau”</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fr-FR" sz="2400" u="none" cap="none" strike="noStrike">
                <a:solidFill>
                  <a:schemeClr val="dk1"/>
                </a:solidFill>
                <a:latin typeface="Calibri"/>
                <a:ea typeface="Calibri"/>
                <a:cs typeface="Calibri"/>
                <a:sym typeface="Calibri"/>
              </a:rPr>
              <a:t>Trouver le couple “Matériau+procédé” qui donne le détail MBB 20*10 le plus écologique possible. A partir de la base de données et du Pando MultiStart EMTO</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lang="fr-FR" sz="2400">
                <a:solidFill>
                  <a:schemeClr val="dk1"/>
                </a:solidFill>
                <a:latin typeface="Calibri"/>
                <a:ea typeface="Calibri"/>
                <a:cs typeface="Calibri"/>
                <a:sym typeface="Calibri"/>
              </a:rPr>
              <a:t>Établir, où c’est possible,</a:t>
            </a:r>
            <a:r>
              <a:rPr lang="fr-FR" sz="2400">
                <a:solidFill>
                  <a:schemeClr val="dk1"/>
                </a:solidFill>
                <a:latin typeface="Calibri"/>
                <a:ea typeface="Calibri"/>
                <a:cs typeface="Calibri"/>
                <a:sym typeface="Calibri"/>
              </a:rPr>
              <a:t> </a:t>
            </a:r>
            <a:r>
              <a:rPr lang="fr-FR" sz="2400">
                <a:solidFill>
                  <a:schemeClr val="dk1"/>
                </a:solidFill>
                <a:latin typeface="Calibri"/>
                <a:ea typeface="Calibri"/>
                <a:cs typeface="Calibri"/>
                <a:sym typeface="Calibri"/>
              </a:rPr>
              <a:t>le ratio</a:t>
            </a:r>
            <a:r>
              <a:rPr lang="fr-FR" sz="2400">
                <a:solidFill>
                  <a:schemeClr val="dk1"/>
                </a:solidFill>
                <a:latin typeface="Calibri"/>
                <a:ea typeface="Calibri"/>
                <a:cs typeface="Calibri"/>
                <a:sym typeface="Calibri"/>
              </a:rPr>
              <a:t> entre E</a:t>
            </a:r>
            <a:r>
              <a:rPr lang="fr-FR" sz="1200">
                <a:solidFill>
                  <a:schemeClr val="dk1"/>
                </a:solidFill>
                <a:latin typeface="Times New Roman"/>
                <a:ea typeface="Times New Roman"/>
                <a:cs typeface="Times New Roman"/>
                <a:sym typeface="Times New Roman"/>
              </a:rPr>
              <a:t>classique </a:t>
            </a:r>
            <a:r>
              <a:rPr lang="fr-FR" sz="1000">
                <a:solidFill>
                  <a:schemeClr val="dk1"/>
                </a:solidFill>
                <a:latin typeface="Calibri"/>
                <a:ea typeface="Calibri"/>
                <a:cs typeface="Calibri"/>
                <a:sym typeface="Calibri"/>
              </a:rPr>
              <a:t> </a:t>
            </a:r>
            <a:r>
              <a:rPr lang="fr-FR" sz="2400">
                <a:solidFill>
                  <a:schemeClr val="dk1"/>
                </a:solidFill>
                <a:latin typeface="Calibri"/>
                <a:ea typeface="Calibri"/>
                <a:cs typeface="Calibri"/>
                <a:sym typeface="Calibri"/>
              </a:rPr>
              <a:t>et </a:t>
            </a:r>
            <a:r>
              <a:rPr lang="fr-FR" sz="2400">
                <a:solidFill>
                  <a:schemeClr val="dk1"/>
                </a:solidFill>
                <a:latin typeface="Calibri"/>
                <a:ea typeface="Calibri"/>
                <a:cs typeface="Calibri"/>
                <a:sym typeface="Calibri"/>
              </a:rPr>
              <a:t>E</a:t>
            </a:r>
            <a:r>
              <a:rPr lang="fr-FR" sz="1200">
                <a:solidFill>
                  <a:schemeClr val="dk1"/>
                </a:solidFill>
                <a:latin typeface="Calibri"/>
                <a:ea typeface="Calibri"/>
                <a:cs typeface="Calibri"/>
                <a:sym typeface="Calibri"/>
              </a:rPr>
              <a:t>additive</a:t>
            </a:r>
            <a:r>
              <a:rPr lang="fr-FR" sz="1000">
                <a:solidFill>
                  <a:schemeClr val="dk1"/>
                </a:solidFill>
                <a:latin typeface="Calibri"/>
                <a:ea typeface="Calibri"/>
                <a:cs typeface="Calibri"/>
                <a:sym typeface="Calibri"/>
              </a:rPr>
              <a:t> </a:t>
            </a:r>
            <a:r>
              <a:rPr lang="fr-FR" sz="2400">
                <a:solidFill>
                  <a:schemeClr val="dk1"/>
                </a:solidFill>
                <a:latin typeface="Calibri"/>
                <a:ea typeface="Calibri"/>
                <a:cs typeface="Calibri"/>
                <a:sym typeface="Calibri"/>
              </a:rPr>
              <a:t>d’après les articles fournis par E.Duriez et M.</a:t>
            </a:r>
            <a:endParaRPr sz="2400">
              <a:solidFill>
                <a:schemeClr val="dk1"/>
              </a:solidFill>
              <a:latin typeface="Calibri"/>
              <a:ea typeface="Calibri"/>
              <a:cs typeface="Calibri"/>
              <a:sym typeface="Calibri"/>
            </a:endParaRPr>
          </a:p>
        </p:txBody>
      </p:sp>
      <p:sp>
        <p:nvSpPr>
          <p:cNvPr id="658" name="Google Shape;658;p14"/>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Image illustrant la pluie, la nature, le ciel, le vol des oiseaux&#10;&#10;Description générée avec un niveau de confiance élevé" id="374" name="Google Shape;374;p2"/>
          <p:cNvPicPr preferRelativeResize="0"/>
          <p:nvPr>
            <p:ph idx="2" type="pic"/>
          </p:nvPr>
        </p:nvPicPr>
        <p:blipFill rotWithShape="1">
          <a:blip r:embed="rId3">
            <a:alphaModFix/>
          </a:blip>
          <a:srcRect b="0" l="0" r="0" t="0"/>
          <a:stretch/>
        </p:blipFill>
        <p:spPr>
          <a:xfrm>
            <a:off x="84000" y="86714"/>
            <a:ext cx="6009285" cy="3977285"/>
          </a:xfrm>
          <a:prstGeom prst="rect">
            <a:avLst/>
          </a:prstGeom>
          <a:solidFill>
            <a:srgbClr val="333333"/>
          </a:solidFill>
          <a:ln>
            <a:noFill/>
          </a:ln>
        </p:spPr>
      </p:pic>
      <p:sp>
        <p:nvSpPr>
          <p:cNvPr id="375" name="Google Shape;375;p2"/>
          <p:cNvSpPr txBox="1"/>
          <p:nvPr>
            <p:ph type="ctrTitle"/>
          </p:nvPr>
        </p:nvSpPr>
        <p:spPr>
          <a:xfrm>
            <a:off x="84000" y="4063999"/>
            <a:ext cx="6012000" cy="863601"/>
          </a:xfrm>
          <a:prstGeom prst="rect">
            <a:avLst/>
          </a:prstGeom>
          <a:solidFill>
            <a:schemeClr val="dk1"/>
          </a:solidFill>
          <a:ln>
            <a:noFill/>
          </a:ln>
        </p:spPr>
        <p:txBody>
          <a:bodyPr anchorCtr="0" anchor="b" bIns="144000" lIns="288000" spcFirstLastPara="1" rIns="432000" wrap="square" tIns="0">
            <a:noAutofit/>
          </a:bodyPr>
          <a:lstStyle/>
          <a:p>
            <a:pPr indent="0" lvl="0" marL="0" rtl="0" algn="r">
              <a:lnSpc>
                <a:spcPct val="90000"/>
              </a:lnSpc>
              <a:spcBef>
                <a:spcPts val="0"/>
              </a:spcBef>
              <a:spcAft>
                <a:spcPts val="0"/>
              </a:spcAft>
              <a:buClr>
                <a:schemeClr val="lt1"/>
              </a:buClr>
              <a:buSzPts val="4200"/>
              <a:buFont typeface="Rockwell"/>
              <a:buNone/>
            </a:pPr>
            <a:r>
              <a:rPr lang="fr-FR" sz="4200"/>
              <a:t>En mai</a:t>
            </a:r>
            <a:endParaRPr/>
          </a:p>
        </p:txBody>
      </p:sp>
      <p:sp>
        <p:nvSpPr>
          <p:cNvPr id="376" name="Google Shape;376;p2"/>
          <p:cNvSpPr txBox="1"/>
          <p:nvPr>
            <p:ph idx="1" type="subTitle"/>
          </p:nvPr>
        </p:nvSpPr>
        <p:spPr>
          <a:xfrm>
            <a:off x="84000" y="4927600"/>
            <a:ext cx="6012000" cy="1845743"/>
          </a:xfrm>
          <a:prstGeom prst="rect">
            <a:avLst/>
          </a:prstGeom>
          <a:solidFill>
            <a:srgbClr val="262626"/>
          </a:solidFill>
          <a:ln>
            <a:noFill/>
          </a:ln>
        </p:spPr>
        <p:txBody>
          <a:bodyPr anchorCtr="0" anchor="t" bIns="0" lIns="288000" spcFirstLastPara="1" rIns="432000" wrap="square" tIns="144000">
            <a:noAutofit/>
          </a:bodyPr>
          <a:lstStyle/>
          <a:p>
            <a:pPr indent="0" lvl="0" marL="0" rtl="0" algn="r">
              <a:lnSpc>
                <a:spcPct val="90000"/>
              </a:lnSpc>
              <a:spcBef>
                <a:spcPts val="0"/>
              </a:spcBef>
              <a:spcAft>
                <a:spcPts val="0"/>
              </a:spcAft>
              <a:buClr>
                <a:schemeClr val="lt1"/>
              </a:buClr>
              <a:buSzPts val="2100"/>
              <a:buNone/>
            </a:pPr>
            <a:r>
              <a:t/>
            </a:r>
            <a:endParaRPr/>
          </a:p>
        </p:txBody>
      </p:sp>
      <p:sp>
        <p:nvSpPr>
          <p:cNvPr id="377" name="Google Shape;377;p2"/>
          <p:cNvSpPr txBox="1"/>
          <p:nvPr>
            <p:ph idx="3" type="body"/>
          </p:nvPr>
        </p:nvSpPr>
        <p:spPr>
          <a:xfrm>
            <a:off x="6240775" y="378425"/>
            <a:ext cx="3419400" cy="1355100"/>
          </a:xfrm>
          <a:prstGeom prst="rect">
            <a:avLst/>
          </a:prstGeom>
          <a:noFill/>
          <a:ln>
            <a:noFill/>
          </a:ln>
        </p:spPr>
        <p:txBody>
          <a:bodyPr anchorCtr="0" anchor="t" bIns="0" lIns="0" spcFirstLastPara="1" rIns="0" wrap="square" tIns="0">
            <a:noAutofit/>
          </a:bodyPr>
          <a:lstStyle/>
          <a:p>
            <a:pPr indent="216000" lvl="0" marL="0" rtl="0" algn="just">
              <a:lnSpc>
                <a:spcPct val="90000"/>
              </a:lnSpc>
              <a:spcBef>
                <a:spcPts val="0"/>
              </a:spcBef>
              <a:spcAft>
                <a:spcPts val="0"/>
              </a:spcAft>
              <a:buClr>
                <a:srgbClr val="3F3F3F"/>
              </a:buClr>
              <a:buSzPts val="1800"/>
              <a:buNone/>
            </a:pPr>
            <a:r>
              <a:rPr lang="fr-FR"/>
              <a:t>En débutant en stage à partir du 11 mai, j’ai commencé par l’étude bibliographique.</a:t>
            </a:r>
            <a:endParaRPr/>
          </a:p>
          <a:p>
            <a:pPr indent="216000" lvl="0" marL="0" rtl="0" algn="just">
              <a:lnSpc>
                <a:spcPct val="90000"/>
              </a:lnSpc>
              <a:spcBef>
                <a:spcPts val="1000"/>
              </a:spcBef>
              <a:spcAft>
                <a:spcPts val="0"/>
              </a:spcAft>
              <a:buClr>
                <a:srgbClr val="3F3F3F"/>
              </a:buClr>
              <a:buSzPts val="1800"/>
              <a:buNone/>
            </a:pPr>
            <a:r>
              <a:rPr lang="fr-FR"/>
              <a:t>Les premiers pas que j’ai faits, sont ci-dessous:</a:t>
            </a:r>
            <a:endParaRPr/>
          </a:p>
          <a:p>
            <a:pPr indent="0" lvl="0" marL="0" rtl="0" algn="just">
              <a:lnSpc>
                <a:spcPct val="90000"/>
              </a:lnSpc>
              <a:spcBef>
                <a:spcPts val="1000"/>
              </a:spcBef>
              <a:spcAft>
                <a:spcPts val="0"/>
              </a:spcAft>
              <a:buClr>
                <a:srgbClr val="3F3F3F"/>
              </a:buClr>
              <a:buSzPts val="1800"/>
              <a:buNone/>
            </a:pPr>
            <a:r>
              <a:t/>
            </a:r>
            <a:endParaRPr/>
          </a:p>
          <a:p>
            <a:pPr indent="0" lvl="0" marL="457200" rtl="0" algn="just">
              <a:lnSpc>
                <a:spcPct val="90000"/>
              </a:lnSpc>
              <a:spcBef>
                <a:spcPts val="1000"/>
              </a:spcBef>
              <a:spcAft>
                <a:spcPts val="0"/>
              </a:spcAft>
              <a:buNone/>
            </a:pPr>
            <a:r>
              <a:t/>
            </a:r>
            <a:endParaRPr/>
          </a:p>
          <a:p>
            <a:pPr indent="-152400" lvl="0" marL="266700" rtl="0" algn="just">
              <a:lnSpc>
                <a:spcPct val="90000"/>
              </a:lnSpc>
              <a:spcBef>
                <a:spcPts val="1000"/>
              </a:spcBef>
              <a:spcAft>
                <a:spcPts val="0"/>
              </a:spcAft>
              <a:buClr>
                <a:srgbClr val="3F3F3F"/>
              </a:buClr>
              <a:buSzPts val="1800"/>
              <a:buFont typeface="Noto Sans Symbols"/>
              <a:buNone/>
            </a:pPr>
            <a:r>
              <a:t/>
            </a:r>
            <a:endParaRPr/>
          </a:p>
          <a:p>
            <a:pPr indent="-152400" lvl="0" marL="266700" rtl="0" algn="just">
              <a:lnSpc>
                <a:spcPct val="90000"/>
              </a:lnSpc>
              <a:spcBef>
                <a:spcPts val="1000"/>
              </a:spcBef>
              <a:spcAft>
                <a:spcPts val="0"/>
              </a:spcAft>
              <a:buClr>
                <a:srgbClr val="3F3F3F"/>
              </a:buClr>
              <a:buSzPts val="1800"/>
              <a:buFont typeface="Noto Sans Symbols"/>
              <a:buNone/>
            </a:pPr>
            <a:r>
              <a:rPr lang="fr-FR"/>
              <a:t>   </a:t>
            </a:r>
            <a:endParaRPr/>
          </a:p>
          <a:p>
            <a:pPr indent="-152400" lvl="0" marL="266700" rtl="0" algn="just">
              <a:lnSpc>
                <a:spcPct val="90000"/>
              </a:lnSpc>
              <a:spcBef>
                <a:spcPts val="1000"/>
              </a:spcBef>
              <a:spcAft>
                <a:spcPts val="0"/>
              </a:spcAft>
              <a:buClr>
                <a:srgbClr val="3F3F3F"/>
              </a:buClr>
              <a:buSzPts val="1800"/>
              <a:buFont typeface="Noto Sans Symbols"/>
              <a:buNone/>
            </a:pPr>
            <a:r>
              <a:t/>
            </a:r>
            <a:endParaRPr/>
          </a:p>
          <a:p>
            <a:pPr indent="-152400" lvl="0" marL="266700" rtl="0" algn="just">
              <a:lnSpc>
                <a:spcPct val="90000"/>
              </a:lnSpc>
              <a:spcBef>
                <a:spcPts val="1000"/>
              </a:spcBef>
              <a:spcAft>
                <a:spcPts val="0"/>
              </a:spcAft>
              <a:buClr>
                <a:srgbClr val="3F3F3F"/>
              </a:buClr>
              <a:buSzPts val="1800"/>
              <a:buFont typeface="Noto Sans Symbols"/>
              <a:buNone/>
            </a:pPr>
            <a:r>
              <a:t/>
            </a:r>
            <a:endParaRPr/>
          </a:p>
          <a:p>
            <a:pPr indent="0" lvl="0" marL="0" rtl="0" algn="just">
              <a:lnSpc>
                <a:spcPct val="90000"/>
              </a:lnSpc>
              <a:spcBef>
                <a:spcPts val="1000"/>
              </a:spcBef>
              <a:spcAft>
                <a:spcPts val="0"/>
              </a:spcAft>
              <a:buClr>
                <a:srgbClr val="3F3F3F"/>
              </a:buClr>
              <a:buSzPts val="1800"/>
              <a:buNone/>
            </a:pPr>
            <a:r>
              <a:t/>
            </a:r>
            <a:endParaRPr/>
          </a:p>
        </p:txBody>
      </p:sp>
      <p:grpSp>
        <p:nvGrpSpPr>
          <p:cNvPr id="378" name="Google Shape;378;p2" title="groupe de triangles"/>
          <p:cNvGrpSpPr/>
          <p:nvPr/>
        </p:nvGrpSpPr>
        <p:grpSpPr>
          <a:xfrm>
            <a:off x="10247293" y="250998"/>
            <a:ext cx="1705941" cy="1758854"/>
            <a:chOff x="9834571" y="811302"/>
            <a:chExt cx="1908211" cy="1952980"/>
          </a:xfrm>
        </p:grpSpPr>
        <p:sp>
          <p:nvSpPr>
            <p:cNvPr id="379" name="Google Shape;379;p2" title="triangles"/>
            <p:cNvSpPr/>
            <p:nvPr/>
          </p:nvSpPr>
          <p:spPr>
            <a:xfrm rot="-2339177">
              <a:off x="9984083" y="1150976"/>
              <a:ext cx="467362" cy="344458"/>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0" name="Google Shape;380;p2" title="triangles"/>
            <p:cNvSpPr/>
            <p:nvPr/>
          </p:nvSpPr>
          <p:spPr>
            <a:xfrm rot="-1222373">
              <a:off x="10445799" y="1461330"/>
              <a:ext cx="316887" cy="233554"/>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p2" title="triangles"/>
            <p:cNvSpPr/>
            <p:nvPr/>
          </p:nvSpPr>
          <p:spPr>
            <a:xfrm rot="-2339177">
              <a:off x="10485025" y="1232684"/>
              <a:ext cx="250689" cy="184764"/>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2" name="Google Shape;382;p2" title="triangles"/>
            <p:cNvSpPr/>
            <p:nvPr/>
          </p:nvSpPr>
          <p:spPr>
            <a:xfrm rot="-1789612">
              <a:off x="10832584" y="1393714"/>
              <a:ext cx="216995" cy="159931"/>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p2" title="triangles"/>
            <p:cNvSpPr/>
            <p:nvPr/>
          </p:nvSpPr>
          <p:spPr>
            <a:xfrm rot="-3322149">
              <a:off x="10920185" y="994164"/>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p2" title="triangles"/>
            <p:cNvSpPr/>
            <p:nvPr/>
          </p:nvSpPr>
          <p:spPr>
            <a:xfrm rot="-838582">
              <a:off x="11313110" y="1642801"/>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5" name="Google Shape;385;p2" title="triangles"/>
            <p:cNvSpPr/>
            <p:nvPr/>
          </p:nvSpPr>
          <p:spPr>
            <a:xfrm rot="-4284707">
              <a:off x="11523906" y="859664"/>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p2" title="triangles"/>
            <p:cNvSpPr/>
            <p:nvPr/>
          </p:nvSpPr>
          <p:spPr>
            <a:xfrm rot="-1517764">
              <a:off x="11215766" y="1243239"/>
              <a:ext cx="216995" cy="159931"/>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2" title="triangles"/>
            <p:cNvSpPr/>
            <p:nvPr/>
          </p:nvSpPr>
          <p:spPr>
            <a:xfrm rot="-1720268">
              <a:off x="11436537" y="1436545"/>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2" title="triangles"/>
            <p:cNvSpPr/>
            <p:nvPr/>
          </p:nvSpPr>
          <p:spPr>
            <a:xfrm rot="328041">
              <a:off x="9862160" y="1513660"/>
              <a:ext cx="579699" cy="606799"/>
            </a:xfrm>
            <a:custGeom>
              <a:rect b="b" l="l" r="r" t="t"/>
              <a:pathLst>
                <a:path extrusionOk="0" h="510610" w="487806">
                  <a:moveTo>
                    <a:pt x="487806" y="171848"/>
                  </a:moveTo>
                  <a:lnTo>
                    <a:pt x="308036" y="510610"/>
                  </a:lnTo>
                  <a:lnTo>
                    <a:pt x="0" y="0"/>
                  </a:lnTo>
                  <a:lnTo>
                    <a:pt x="487806" y="171848"/>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p2" title="triangles"/>
            <p:cNvSpPr/>
            <p:nvPr/>
          </p:nvSpPr>
          <p:spPr>
            <a:xfrm>
              <a:off x="10639428" y="1814668"/>
              <a:ext cx="316887" cy="233554"/>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0" name="Google Shape;390;p2" title="triangles"/>
            <p:cNvSpPr/>
            <p:nvPr/>
          </p:nvSpPr>
          <p:spPr>
            <a:xfrm rot="-838582">
              <a:off x="11280262" y="2096947"/>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p2" title="triangles"/>
            <p:cNvSpPr/>
            <p:nvPr/>
          </p:nvSpPr>
          <p:spPr>
            <a:xfrm rot="1160487">
              <a:off x="10059320" y="2226127"/>
              <a:ext cx="316887" cy="233554"/>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p2" title="triangles"/>
            <p:cNvSpPr/>
            <p:nvPr/>
          </p:nvSpPr>
          <p:spPr>
            <a:xfrm rot="803026">
              <a:off x="11353765" y="2627540"/>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93" name="Google Shape;393;p2"/>
          <p:cNvSpPr/>
          <p:nvPr>
            <p:ph idx="12" type="sldNum"/>
          </p:nvPr>
        </p:nvSpPr>
        <p:spPr>
          <a:xfrm>
            <a:off x="11522023" y="6155190"/>
            <a:ext cx="400227"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394" name="Google Shape;394;p2"/>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
        <p:nvSpPr>
          <p:cNvPr id="395" name="Google Shape;395;p2"/>
          <p:cNvSpPr txBox="1"/>
          <p:nvPr/>
        </p:nvSpPr>
        <p:spPr>
          <a:xfrm>
            <a:off x="6240775" y="5145450"/>
            <a:ext cx="5503800" cy="932700"/>
          </a:xfrm>
          <a:prstGeom prst="rect">
            <a:avLst/>
          </a:prstGeom>
          <a:noFill/>
          <a:ln>
            <a:noFill/>
          </a:ln>
        </p:spPr>
        <p:txBody>
          <a:bodyPr anchorCtr="0" anchor="t" bIns="91425" lIns="91425" spcFirstLastPara="1" rIns="91425" wrap="square" tIns="91425">
            <a:spAutoFit/>
          </a:bodyPr>
          <a:lstStyle/>
          <a:p>
            <a:pPr indent="-152400" lvl="0" marL="266700" rtl="0" algn="just">
              <a:lnSpc>
                <a:spcPct val="90000"/>
              </a:lnSpc>
              <a:spcBef>
                <a:spcPts val="1000"/>
              </a:spcBef>
              <a:spcAft>
                <a:spcPts val="0"/>
              </a:spcAft>
              <a:buNone/>
            </a:pPr>
            <a:r>
              <a:rPr lang="fr-FR" sz="1800">
                <a:solidFill>
                  <a:srgbClr val="3F3F3F"/>
                </a:solidFill>
                <a:latin typeface="Calibri"/>
                <a:ea typeface="Calibri"/>
                <a:cs typeface="Calibri"/>
                <a:sym typeface="Calibri"/>
              </a:rPr>
              <a:t>   </a:t>
            </a:r>
            <a:r>
              <a:rPr lang="fr-FR" sz="1800">
                <a:solidFill>
                  <a:srgbClr val="3F3F3F"/>
                </a:solidFill>
                <a:latin typeface="Calibri"/>
                <a:ea typeface="Calibri"/>
                <a:cs typeface="Calibri"/>
                <a:sym typeface="Calibri"/>
              </a:rPr>
              <a:t>Tout cela m’a permis de mieux comprendre les concepts d’optimisation et l’application pratique dans l’industrie.</a:t>
            </a:r>
            <a:endParaRPr/>
          </a:p>
        </p:txBody>
      </p:sp>
      <p:sp>
        <p:nvSpPr>
          <p:cNvPr id="396" name="Google Shape;396;p2"/>
          <p:cNvSpPr txBox="1"/>
          <p:nvPr/>
        </p:nvSpPr>
        <p:spPr>
          <a:xfrm>
            <a:off x="6240775" y="2291850"/>
            <a:ext cx="5281200" cy="2571600"/>
          </a:xfrm>
          <a:prstGeom prst="rect">
            <a:avLst/>
          </a:prstGeom>
          <a:noFill/>
          <a:ln>
            <a:noFill/>
          </a:ln>
        </p:spPr>
        <p:txBody>
          <a:bodyPr anchorCtr="0" anchor="t" bIns="91425" lIns="91425" spcFirstLastPara="1" rIns="91425" wrap="square" tIns="91425">
            <a:spAutoFit/>
          </a:bodyPr>
          <a:lstStyle/>
          <a:p>
            <a:pPr indent="-266700" lvl="0" marL="266700" rtl="0" algn="just">
              <a:lnSpc>
                <a:spcPct val="90000"/>
              </a:lnSpc>
              <a:spcBef>
                <a:spcPts val="1000"/>
              </a:spcBef>
              <a:spcAft>
                <a:spcPts val="0"/>
              </a:spcAft>
              <a:buClr>
                <a:srgbClr val="3F3F3F"/>
              </a:buClr>
              <a:buSzPts val="1800"/>
              <a:buFont typeface="Noto Sans Symbols"/>
              <a:buChar char="✔"/>
            </a:pPr>
            <a:r>
              <a:rPr lang="fr-FR" sz="1800">
                <a:solidFill>
                  <a:srgbClr val="3F3F3F"/>
                </a:solidFill>
                <a:latin typeface="Calibri"/>
                <a:ea typeface="Calibri"/>
                <a:cs typeface="Calibri"/>
                <a:sym typeface="Calibri"/>
              </a:rPr>
              <a:t>Je me suis adressé aux cours MDO (la 1ère et 2ème parties) de Joseph Morlier;</a:t>
            </a:r>
            <a:endParaRPr sz="1800">
              <a:solidFill>
                <a:srgbClr val="3F3F3F"/>
              </a:solidFill>
              <a:latin typeface="Calibri"/>
              <a:ea typeface="Calibri"/>
              <a:cs typeface="Calibri"/>
              <a:sym typeface="Calibri"/>
            </a:endParaRPr>
          </a:p>
          <a:p>
            <a:pPr indent="-152400" lvl="0" marL="266700" rtl="0" algn="just">
              <a:lnSpc>
                <a:spcPct val="90000"/>
              </a:lnSpc>
              <a:spcBef>
                <a:spcPts val="1000"/>
              </a:spcBef>
              <a:spcAft>
                <a:spcPts val="0"/>
              </a:spcAft>
              <a:buNone/>
            </a:pPr>
            <a:r>
              <a:t/>
            </a:r>
            <a:endParaRPr sz="1800">
              <a:solidFill>
                <a:srgbClr val="3F3F3F"/>
              </a:solidFill>
              <a:latin typeface="Calibri"/>
              <a:ea typeface="Calibri"/>
              <a:cs typeface="Calibri"/>
              <a:sym typeface="Calibri"/>
            </a:endParaRPr>
          </a:p>
          <a:p>
            <a:pPr indent="-266700" lvl="0" marL="266700" rtl="0" algn="just">
              <a:lnSpc>
                <a:spcPct val="90000"/>
              </a:lnSpc>
              <a:spcBef>
                <a:spcPts val="1000"/>
              </a:spcBef>
              <a:spcAft>
                <a:spcPts val="0"/>
              </a:spcAft>
              <a:buClr>
                <a:srgbClr val="3F3F3F"/>
              </a:buClr>
              <a:buSzPts val="1800"/>
              <a:buFont typeface="Noto Sans Symbols"/>
              <a:buChar char="✔"/>
            </a:pPr>
            <a:r>
              <a:rPr lang="fr-FR" sz="1800">
                <a:solidFill>
                  <a:srgbClr val="3F3F3F"/>
                </a:solidFill>
                <a:latin typeface="Calibri"/>
                <a:ea typeface="Calibri"/>
                <a:cs typeface="Calibri"/>
                <a:sym typeface="Calibri"/>
              </a:rPr>
              <a:t>  J’ai observé des autres fichier sur le lien de GitHub; </a:t>
            </a:r>
            <a:endParaRPr sz="1800">
              <a:solidFill>
                <a:srgbClr val="3F3F3F"/>
              </a:solidFill>
              <a:latin typeface="Calibri"/>
              <a:ea typeface="Calibri"/>
              <a:cs typeface="Calibri"/>
              <a:sym typeface="Calibri"/>
            </a:endParaRPr>
          </a:p>
          <a:p>
            <a:pPr indent="-152400" lvl="0" marL="266700" rtl="0" algn="just">
              <a:lnSpc>
                <a:spcPct val="90000"/>
              </a:lnSpc>
              <a:spcBef>
                <a:spcPts val="1000"/>
              </a:spcBef>
              <a:spcAft>
                <a:spcPts val="0"/>
              </a:spcAft>
              <a:buNone/>
            </a:pPr>
            <a:r>
              <a:t/>
            </a:r>
            <a:endParaRPr sz="1800">
              <a:solidFill>
                <a:srgbClr val="3F3F3F"/>
              </a:solidFill>
              <a:latin typeface="Calibri"/>
              <a:ea typeface="Calibri"/>
              <a:cs typeface="Calibri"/>
              <a:sym typeface="Calibri"/>
            </a:endParaRPr>
          </a:p>
          <a:p>
            <a:pPr indent="-266700" lvl="0" marL="266700" rtl="0" algn="just">
              <a:lnSpc>
                <a:spcPct val="90000"/>
              </a:lnSpc>
              <a:spcBef>
                <a:spcPts val="1000"/>
              </a:spcBef>
              <a:spcAft>
                <a:spcPts val="0"/>
              </a:spcAft>
              <a:buClr>
                <a:srgbClr val="3F3F3F"/>
              </a:buClr>
              <a:buSzPts val="1800"/>
              <a:buFont typeface="Noto Sans Symbols"/>
              <a:buChar char="✔"/>
            </a:pPr>
            <a:r>
              <a:rPr lang="fr-FR" sz="1800">
                <a:solidFill>
                  <a:srgbClr val="3F3F3F"/>
                </a:solidFill>
                <a:latin typeface="Calibri"/>
                <a:ea typeface="Calibri"/>
                <a:cs typeface="Calibri"/>
                <a:sym typeface="Calibri"/>
              </a:rPr>
              <a:t>   J’ai regardé la visioconférence de 2020.</a:t>
            </a:r>
            <a:endParaRPr sz="1800">
              <a:solidFill>
                <a:srgbClr val="3F3F3F"/>
              </a:solidFill>
              <a:latin typeface="Calibri"/>
              <a:ea typeface="Calibri"/>
              <a:cs typeface="Calibri"/>
              <a:sym typeface="Calibri"/>
            </a:endParaRPr>
          </a:p>
          <a:p>
            <a:pPr indent="-152400" lvl="0" marL="266700" rtl="0" algn="just">
              <a:lnSpc>
                <a:spcPct val="90000"/>
              </a:lnSpc>
              <a:spcBef>
                <a:spcPts val="1000"/>
              </a:spcBef>
              <a:spcAft>
                <a:spcPts val="0"/>
              </a:spcAft>
              <a:buNone/>
            </a:pPr>
            <a:r>
              <a:t/>
            </a:r>
            <a:endParaRPr sz="1800">
              <a:solidFill>
                <a:srgbClr val="3F3F3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descr="Feuilles" id="664" name="Google Shape;664;p15"/>
          <p:cNvPicPr preferRelativeResize="0"/>
          <p:nvPr>
            <p:ph idx="2" type="pic"/>
          </p:nvPr>
        </p:nvPicPr>
        <p:blipFill rotWithShape="1">
          <a:blip r:embed="rId3">
            <a:alphaModFix/>
          </a:blip>
          <a:srcRect b="0" l="10" r="9" t="0"/>
          <a:stretch/>
        </p:blipFill>
        <p:spPr>
          <a:xfrm>
            <a:off x="86715" y="86714"/>
            <a:ext cx="12018572" cy="6684572"/>
          </a:xfrm>
          <a:prstGeom prst="rect">
            <a:avLst/>
          </a:prstGeom>
          <a:solidFill>
            <a:srgbClr val="D8D8D8"/>
          </a:solidFill>
          <a:ln>
            <a:noFill/>
          </a:ln>
        </p:spPr>
      </p:pic>
      <p:sp>
        <p:nvSpPr>
          <p:cNvPr id="665" name="Google Shape;665;p15"/>
          <p:cNvSpPr txBox="1"/>
          <p:nvPr>
            <p:ph type="ctrTitle"/>
          </p:nvPr>
        </p:nvSpPr>
        <p:spPr>
          <a:xfrm>
            <a:off x="2494607" y="2237328"/>
            <a:ext cx="7202786" cy="1449788"/>
          </a:xfrm>
          <a:prstGeom prst="rect">
            <a:avLst/>
          </a:prstGeom>
          <a:solidFill>
            <a:schemeClr val="dk1">
              <a:alpha val="80000"/>
            </a:schemeClr>
          </a:solidFill>
          <a:ln>
            <a:noFill/>
          </a:ln>
        </p:spPr>
        <p:txBody>
          <a:bodyPr anchorCtr="0" anchor="b" bIns="72000" lIns="288000" spcFirstLastPara="1" rIns="2160000" wrap="square" tIns="0">
            <a:noAutofit/>
          </a:bodyPr>
          <a:lstStyle/>
          <a:p>
            <a:pPr indent="0" lvl="0" marL="0" rtl="0" algn="r">
              <a:lnSpc>
                <a:spcPct val="90000"/>
              </a:lnSpc>
              <a:spcBef>
                <a:spcPts val="0"/>
              </a:spcBef>
              <a:spcAft>
                <a:spcPts val="0"/>
              </a:spcAft>
              <a:buClr>
                <a:schemeClr val="lt1"/>
              </a:buClr>
              <a:buSzPts val="4400"/>
              <a:buFont typeface="Rockwell"/>
              <a:buNone/>
            </a:pPr>
            <a:r>
              <a:rPr lang="fr-FR" sz="4400"/>
              <a:t>Merci de votre attention</a:t>
            </a:r>
            <a:endParaRPr/>
          </a:p>
        </p:txBody>
      </p:sp>
      <p:cxnSp>
        <p:nvCxnSpPr>
          <p:cNvPr descr="Ligne de séparation" id="666" name="Google Shape;666;p15"/>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sp>
        <p:nvSpPr>
          <p:cNvPr id="667" name="Google Shape;667;p15"/>
          <p:cNvSpPr txBox="1"/>
          <p:nvPr>
            <p:ph idx="1" type="subTitle"/>
          </p:nvPr>
        </p:nvSpPr>
        <p:spPr>
          <a:xfrm>
            <a:off x="2494607" y="3684672"/>
            <a:ext cx="5282503" cy="1604172"/>
          </a:xfrm>
          <a:prstGeom prst="rect">
            <a:avLst/>
          </a:prstGeom>
          <a:solidFill>
            <a:schemeClr val="dk1">
              <a:alpha val="89411"/>
            </a:schemeClr>
          </a:solidFill>
          <a:ln>
            <a:noFill/>
          </a:ln>
        </p:spPr>
        <p:txBody>
          <a:bodyPr anchorCtr="0" anchor="t" bIns="0" lIns="216000" spcFirstLastPara="1" rIns="576000" wrap="square" tIns="144000">
            <a:noAutofit/>
          </a:bodyPr>
          <a:lstStyle/>
          <a:p>
            <a:pPr indent="0" lvl="0" marL="0" rtl="0" algn="r">
              <a:lnSpc>
                <a:spcPct val="90000"/>
              </a:lnSpc>
              <a:spcBef>
                <a:spcPts val="0"/>
              </a:spcBef>
              <a:spcAft>
                <a:spcPts val="0"/>
              </a:spcAft>
              <a:buClr>
                <a:schemeClr val="lt1"/>
              </a:buClr>
              <a:buSzPts val="1600"/>
              <a:buNone/>
            </a:pPr>
            <a:r>
              <a:rPr lang="fr-FR"/>
              <a:t>Alexey SELIN</a:t>
            </a:r>
            <a:endParaRPr/>
          </a:p>
        </p:txBody>
      </p:sp>
      <p:pic>
        <p:nvPicPr>
          <p:cNvPr descr="Utilisateur" id="668" name="Google Shape;668;p15" title="Icône - Nom du présentateur"/>
          <p:cNvPicPr preferRelativeResize="0"/>
          <p:nvPr/>
        </p:nvPicPr>
        <p:blipFill rotWithShape="1">
          <a:blip r:embed="rId4">
            <a:alphaModFix/>
          </a:blip>
          <a:srcRect b="0" l="0" r="0" t="0"/>
          <a:stretch/>
        </p:blipFill>
        <p:spPr>
          <a:xfrm>
            <a:off x="7284624" y="3886690"/>
            <a:ext cx="164463" cy="164463"/>
          </a:xfrm>
          <a:prstGeom prst="rect">
            <a:avLst/>
          </a:prstGeom>
          <a:noFill/>
          <a:ln>
            <a:noFill/>
          </a:ln>
        </p:spPr>
      </p:pic>
      <p:sp>
        <p:nvSpPr>
          <p:cNvPr id="669" name="Google Shape;669;p15"/>
          <p:cNvSpPr txBox="1"/>
          <p:nvPr>
            <p:ph idx="3" type="body"/>
          </p:nvPr>
        </p:nvSpPr>
        <p:spPr>
          <a:xfrm>
            <a:off x="2667000" y="4142258"/>
            <a:ext cx="4508500" cy="277342"/>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1600"/>
              <a:buNone/>
            </a:pPr>
            <a:r>
              <a:rPr lang="fr-FR"/>
              <a:t>+33 615 158 990</a:t>
            </a:r>
            <a:endParaRPr/>
          </a:p>
        </p:txBody>
      </p:sp>
      <p:pic>
        <p:nvPicPr>
          <p:cNvPr descr="Smartphone" id="670" name="Google Shape;670;p15" title="Icône - Numéro de téléphone du présentateur"/>
          <p:cNvPicPr preferRelativeResize="0"/>
          <p:nvPr/>
        </p:nvPicPr>
        <p:blipFill rotWithShape="1">
          <a:blip r:embed="rId5">
            <a:alphaModFix/>
          </a:blip>
          <a:srcRect b="0" l="0" r="0" t="0"/>
          <a:stretch/>
        </p:blipFill>
        <p:spPr>
          <a:xfrm>
            <a:off x="7284624" y="4196776"/>
            <a:ext cx="164463" cy="164463"/>
          </a:xfrm>
          <a:prstGeom prst="rect">
            <a:avLst/>
          </a:prstGeom>
          <a:noFill/>
          <a:ln>
            <a:noFill/>
          </a:ln>
        </p:spPr>
      </p:pic>
      <p:sp>
        <p:nvSpPr>
          <p:cNvPr id="671" name="Google Shape;671;p15"/>
          <p:cNvSpPr txBox="1"/>
          <p:nvPr>
            <p:ph idx="4" type="body"/>
          </p:nvPr>
        </p:nvSpPr>
        <p:spPr>
          <a:xfrm>
            <a:off x="2667000" y="4448040"/>
            <a:ext cx="4508500" cy="277342"/>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1600"/>
              <a:buNone/>
            </a:pPr>
            <a:r>
              <a:rPr lang="fr-FR"/>
              <a:t>Alexey.SELIN@student.isae-supaero.fr</a:t>
            </a:r>
            <a:endParaRPr/>
          </a:p>
        </p:txBody>
      </p:sp>
      <p:pic>
        <p:nvPicPr>
          <p:cNvPr descr="Enveloppe" id="672" name="Google Shape;672;p15" title="Icône - Adresse e-mail du présentateur"/>
          <p:cNvPicPr preferRelativeResize="0"/>
          <p:nvPr/>
        </p:nvPicPr>
        <p:blipFill rotWithShape="1">
          <a:blip r:embed="rId6">
            <a:alphaModFix/>
          </a:blip>
          <a:srcRect b="0" l="0" r="0" t="0"/>
          <a:stretch/>
        </p:blipFill>
        <p:spPr>
          <a:xfrm>
            <a:off x="7284624" y="4530964"/>
            <a:ext cx="164463" cy="164463"/>
          </a:xfrm>
          <a:prstGeom prst="rect">
            <a:avLst/>
          </a:prstGeom>
          <a:noFill/>
          <a:ln>
            <a:noFill/>
          </a:ln>
        </p:spPr>
      </p:pic>
      <p:sp>
        <p:nvSpPr>
          <p:cNvPr id="673" name="Google Shape;673;p15"/>
          <p:cNvSpPr txBox="1"/>
          <p:nvPr>
            <p:ph idx="6" type="body"/>
          </p:nvPr>
        </p:nvSpPr>
        <p:spPr>
          <a:xfrm>
            <a:off x="2667000" y="4753821"/>
            <a:ext cx="4508500" cy="277342"/>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1600"/>
              <a:buNone/>
            </a:pPr>
            <a:r>
              <a:rPr lang="fr-FR" u="sng">
                <a:solidFill>
                  <a:schemeClr val="hlink"/>
                </a:solidFill>
                <a:hlinkClick r:id="rId7"/>
              </a:rPr>
              <a:t>www.isae-supaero.fr</a:t>
            </a:r>
            <a:r>
              <a:rPr lang="fr-FR"/>
              <a:t> </a:t>
            </a:r>
            <a:endParaRPr/>
          </a:p>
        </p:txBody>
      </p:sp>
      <p:pic>
        <p:nvPicPr>
          <p:cNvPr descr="Monde" id="674" name="Google Shape;674;p15"/>
          <p:cNvPicPr preferRelativeResize="0"/>
          <p:nvPr/>
        </p:nvPicPr>
        <p:blipFill rotWithShape="1">
          <a:blip r:embed="rId8">
            <a:alphaModFix/>
          </a:blip>
          <a:srcRect b="0" l="0" r="0" t="0"/>
          <a:stretch/>
        </p:blipFill>
        <p:spPr>
          <a:xfrm>
            <a:off x="7278999" y="4843614"/>
            <a:ext cx="170088" cy="170088"/>
          </a:xfrm>
          <a:prstGeom prst="rect">
            <a:avLst/>
          </a:prstGeom>
          <a:noFill/>
          <a:ln>
            <a:noFill/>
          </a:ln>
        </p:spPr>
      </p:pic>
      <p:pic>
        <p:nvPicPr>
          <p:cNvPr id="675" name="Google Shape;675;p15"/>
          <p:cNvPicPr preferRelativeResize="0"/>
          <p:nvPr>
            <p:ph idx="5" type="pic"/>
          </p:nvPr>
        </p:nvPicPr>
        <p:blipFill rotWithShape="1">
          <a:blip r:embed="rId9">
            <a:alphaModFix/>
          </a:blip>
          <a:srcRect b="10530" l="0" r="0" t="10523"/>
          <a:stretch/>
        </p:blipFill>
        <p:spPr>
          <a:xfrm>
            <a:off x="8065008" y="2587752"/>
            <a:ext cx="1344168" cy="7040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fr-FR"/>
              <a:t>L’étude bibliographique</a:t>
            </a:r>
            <a:endParaRPr/>
          </a:p>
        </p:txBody>
      </p:sp>
      <p:pic>
        <p:nvPicPr>
          <p:cNvPr descr="Loupe" id="403" name="Google Shape;403;p3"/>
          <p:cNvPicPr preferRelativeResize="0"/>
          <p:nvPr>
            <p:ph idx="2" type="pic"/>
          </p:nvPr>
        </p:nvPicPr>
        <p:blipFill rotWithShape="1">
          <a:blip r:embed="rId3">
            <a:alphaModFix/>
          </a:blip>
          <a:srcRect b="0" l="0" r="0" t="0"/>
          <a:stretch/>
        </p:blipFill>
        <p:spPr>
          <a:xfrm rot="2700000">
            <a:off x="3379254" y="2368716"/>
            <a:ext cx="854075" cy="854075"/>
          </a:xfrm>
          <a:prstGeom prst="rect">
            <a:avLst/>
          </a:prstGeom>
          <a:noFill/>
          <a:ln>
            <a:noFill/>
          </a:ln>
        </p:spPr>
      </p:pic>
      <p:sp>
        <p:nvSpPr>
          <p:cNvPr id="404" name="Google Shape;404;p3"/>
          <p:cNvSpPr txBox="1"/>
          <p:nvPr>
            <p:ph idx="7" type="body"/>
          </p:nvPr>
        </p:nvSpPr>
        <p:spPr>
          <a:xfrm>
            <a:off x="431800" y="3926334"/>
            <a:ext cx="2160000"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fr-FR"/>
              <a:t>A 99 line topology optimization code written in Matlab</a:t>
            </a:r>
            <a:endParaRPr/>
          </a:p>
          <a:p>
            <a:pPr indent="0" lvl="0" marL="0" rtl="0" algn="ctr">
              <a:lnSpc>
                <a:spcPct val="90000"/>
              </a:lnSpc>
              <a:spcBef>
                <a:spcPts val="1000"/>
              </a:spcBef>
              <a:spcAft>
                <a:spcPts val="0"/>
              </a:spcAft>
              <a:buClr>
                <a:srgbClr val="3F3F3F"/>
              </a:buClr>
              <a:buSzPts val="1800"/>
              <a:buNone/>
            </a:pPr>
            <a:r>
              <a:t/>
            </a:r>
            <a:endParaRPr/>
          </a:p>
        </p:txBody>
      </p:sp>
      <p:cxnSp>
        <p:nvCxnSpPr>
          <p:cNvPr descr="Première ligne de séparation sur la diapositive" id="405" name="Google Shape;405;p3"/>
          <p:cNvCxnSpPr/>
          <p:nvPr/>
        </p:nvCxnSpPr>
        <p:spPr>
          <a:xfrm>
            <a:off x="2659047" y="2052013"/>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406" name="Google Shape;406;p3"/>
          <p:cNvSpPr txBox="1"/>
          <p:nvPr>
            <p:ph idx="8" type="body"/>
          </p:nvPr>
        </p:nvSpPr>
        <p:spPr>
          <a:xfrm>
            <a:off x="2726076" y="3926335"/>
            <a:ext cx="2160587" cy="50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fr-FR"/>
              <a:t>Efficient topology optimization in MATLAB using 88 lines of code</a:t>
            </a:r>
            <a:endParaRPr/>
          </a:p>
          <a:p>
            <a:pPr indent="0" lvl="0" marL="0" rtl="0" algn="ctr">
              <a:lnSpc>
                <a:spcPct val="90000"/>
              </a:lnSpc>
              <a:spcBef>
                <a:spcPts val="1000"/>
              </a:spcBef>
              <a:spcAft>
                <a:spcPts val="0"/>
              </a:spcAft>
              <a:buClr>
                <a:srgbClr val="3F3F3F"/>
              </a:buClr>
              <a:buSzPts val="1800"/>
              <a:buNone/>
            </a:pPr>
            <a:r>
              <a:t/>
            </a:r>
            <a:endParaRPr/>
          </a:p>
        </p:txBody>
      </p:sp>
      <p:cxnSp>
        <p:nvCxnSpPr>
          <p:cNvPr descr="Deuxième ligne de séparation sur la diapositive" id="407" name="Google Shape;407;p3"/>
          <p:cNvCxnSpPr/>
          <p:nvPr/>
        </p:nvCxnSpPr>
        <p:spPr>
          <a:xfrm>
            <a:off x="4953541" y="2052013"/>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408" name="Google Shape;408;p3"/>
          <p:cNvSpPr txBox="1"/>
          <p:nvPr>
            <p:ph idx="9" type="body"/>
          </p:nvPr>
        </p:nvSpPr>
        <p:spPr>
          <a:xfrm>
            <a:off x="4823768" y="3914569"/>
            <a:ext cx="2544464" cy="146813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fr-FR"/>
              <a:t>Design of materials using topology optimization and energy-based homogenization approach in Matlab</a:t>
            </a:r>
            <a:endParaRPr/>
          </a:p>
        </p:txBody>
      </p:sp>
      <p:pic>
        <p:nvPicPr>
          <p:cNvPr descr="Image d’espace réservé" id="409" name="Google Shape;409;p3"/>
          <p:cNvPicPr preferRelativeResize="0"/>
          <p:nvPr>
            <p:ph idx="5" type="pic"/>
          </p:nvPr>
        </p:nvPicPr>
        <p:blipFill rotWithShape="1">
          <a:blip r:embed="rId4">
            <a:alphaModFix/>
          </a:blip>
          <a:srcRect b="49" l="0" r="0" t="50"/>
          <a:stretch/>
        </p:blipFill>
        <p:spPr>
          <a:xfrm>
            <a:off x="7632650" y="86714"/>
            <a:ext cx="4472635" cy="6478538"/>
          </a:xfrm>
          <a:prstGeom prst="rect">
            <a:avLst/>
          </a:prstGeom>
          <a:solidFill>
            <a:srgbClr val="F2F2F2"/>
          </a:solidFill>
          <a:ln>
            <a:noFill/>
          </a:ln>
        </p:spPr>
      </p:pic>
      <p:sp>
        <p:nvSpPr>
          <p:cNvPr id="410" name="Google Shape;410;p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411" name="Google Shape;411;p3"/>
          <p:cNvSpPr txBox="1"/>
          <p:nvPr>
            <p:ph idx="1" type="body"/>
          </p:nvPr>
        </p:nvSpPr>
        <p:spPr>
          <a:xfrm>
            <a:off x="2726075" y="5023221"/>
            <a:ext cx="2160600" cy="1606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fr-FR"/>
              <a:t>Utilisation des vector-boucles</a:t>
            </a:r>
            <a:endParaRPr/>
          </a:p>
          <a:p>
            <a:pPr indent="0" lvl="0" marL="0" rtl="0" algn="ctr">
              <a:lnSpc>
                <a:spcPct val="90000"/>
              </a:lnSpc>
              <a:spcBef>
                <a:spcPts val="0"/>
              </a:spcBef>
              <a:spcAft>
                <a:spcPts val="0"/>
              </a:spcAft>
              <a:buClr>
                <a:srgbClr val="3F3F3F"/>
              </a:buClr>
              <a:buSzPts val="1600"/>
              <a:buNone/>
            </a:pPr>
            <a:r>
              <a:rPr lang="fr-FR"/>
              <a:t>Utilisation du filtre de densité</a:t>
            </a:r>
            <a:endParaRPr/>
          </a:p>
          <a:p>
            <a:pPr indent="0" lvl="0" marL="0" rtl="0" algn="ctr">
              <a:lnSpc>
                <a:spcPct val="90000"/>
              </a:lnSpc>
              <a:spcBef>
                <a:spcPts val="0"/>
              </a:spcBef>
              <a:spcAft>
                <a:spcPts val="0"/>
              </a:spcAft>
              <a:buClr>
                <a:srgbClr val="3F3F3F"/>
              </a:buClr>
              <a:buSzPts val="1600"/>
              <a:buNone/>
            </a:pPr>
            <a:r>
              <a:rPr lang="fr-FR"/>
              <a:t>+</a:t>
            </a:r>
            <a:endParaRPr/>
          </a:p>
          <a:p>
            <a:pPr indent="0" lvl="0" marL="0" rtl="0" algn="ctr">
              <a:lnSpc>
                <a:spcPct val="90000"/>
              </a:lnSpc>
              <a:spcBef>
                <a:spcPts val="0"/>
              </a:spcBef>
              <a:spcAft>
                <a:spcPts val="0"/>
              </a:spcAft>
              <a:buClr>
                <a:srgbClr val="3F3F3F"/>
              </a:buClr>
              <a:buSzPts val="1600"/>
              <a:buNone/>
            </a:pPr>
            <a:r>
              <a:rPr lang="fr-FR"/>
              <a:t>Différentes extension de </a:t>
            </a:r>
            <a:r>
              <a:rPr lang="fr-FR"/>
              <a:t>géométrie et de charge </a:t>
            </a:r>
            <a:endParaRPr/>
          </a:p>
        </p:txBody>
      </p:sp>
      <p:sp>
        <p:nvSpPr>
          <p:cNvPr id="412" name="Google Shape;412;p3"/>
          <p:cNvSpPr txBox="1"/>
          <p:nvPr>
            <p:ph idx="6" type="body"/>
          </p:nvPr>
        </p:nvSpPr>
        <p:spPr>
          <a:xfrm>
            <a:off x="5015706" y="5616453"/>
            <a:ext cx="2160588" cy="900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fr-FR"/>
              <a:t>Création de matériaux programmés avec </a:t>
            </a:r>
            <a:r>
              <a:rPr lang="fr-FR"/>
              <a:t>des</a:t>
            </a:r>
            <a:r>
              <a:rPr lang="fr-FR"/>
              <a:t> performances élevées. </a:t>
            </a:r>
            <a:endParaRPr/>
          </a:p>
        </p:txBody>
      </p:sp>
      <p:pic>
        <p:nvPicPr>
          <p:cNvPr descr="Loupe" id="413" name="Google Shape;413;p3"/>
          <p:cNvPicPr preferRelativeResize="0"/>
          <p:nvPr/>
        </p:nvPicPr>
        <p:blipFill rotWithShape="1">
          <a:blip r:embed="rId3">
            <a:alphaModFix/>
          </a:blip>
          <a:srcRect b="0" l="0" r="0" t="0"/>
          <a:stretch/>
        </p:blipFill>
        <p:spPr>
          <a:xfrm rot="5400000">
            <a:off x="1089566" y="2368727"/>
            <a:ext cx="854075" cy="854075"/>
          </a:xfrm>
          <a:prstGeom prst="rect">
            <a:avLst/>
          </a:prstGeom>
          <a:noFill/>
          <a:ln>
            <a:noFill/>
          </a:ln>
        </p:spPr>
      </p:pic>
      <p:pic>
        <p:nvPicPr>
          <p:cNvPr descr="Loupe" id="414" name="Google Shape;414;p3"/>
          <p:cNvPicPr preferRelativeResize="0"/>
          <p:nvPr/>
        </p:nvPicPr>
        <p:blipFill rotWithShape="1">
          <a:blip r:embed="rId3">
            <a:alphaModFix/>
          </a:blip>
          <a:srcRect b="0" l="0" r="0" t="0"/>
          <a:stretch/>
        </p:blipFill>
        <p:spPr>
          <a:xfrm>
            <a:off x="5668962" y="2368713"/>
            <a:ext cx="854075" cy="854075"/>
          </a:xfrm>
          <a:prstGeom prst="rect">
            <a:avLst/>
          </a:prstGeom>
          <a:noFill/>
          <a:ln>
            <a:noFill/>
          </a:ln>
        </p:spPr>
      </p:pic>
      <p:sp>
        <p:nvSpPr>
          <p:cNvPr id="415" name="Google Shape;415;p3"/>
          <p:cNvSpPr txBox="1"/>
          <p:nvPr>
            <p:ph idx="1" type="body"/>
          </p:nvPr>
        </p:nvSpPr>
        <p:spPr>
          <a:xfrm>
            <a:off x="392450" y="4727521"/>
            <a:ext cx="2160600" cy="1606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fr-FR"/>
              <a:t>Introduction dans l’optimisation topologique, son problème classique (MBB)</a:t>
            </a:r>
            <a:endParaRPr/>
          </a:p>
          <a:p>
            <a:pPr indent="0" lvl="0" marL="0" rtl="0" algn="ctr">
              <a:lnSpc>
                <a:spcPct val="90000"/>
              </a:lnSpc>
              <a:spcBef>
                <a:spcPts val="0"/>
              </a:spcBef>
              <a:spcAft>
                <a:spcPts val="0"/>
              </a:spcAft>
              <a:buClr>
                <a:srgbClr val="3F3F3F"/>
              </a:buClr>
              <a:buSzPts val="1600"/>
              <a:buNone/>
            </a:pPr>
            <a:r>
              <a:rPr lang="fr-FR"/>
              <a:t>+</a:t>
            </a:r>
            <a:endParaRPr/>
          </a:p>
          <a:p>
            <a:pPr indent="0" lvl="0" marL="0" rtl="0" algn="ctr">
              <a:spcBef>
                <a:spcPts val="0"/>
              </a:spcBef>
              <a:spcAft>
                <a:spcPts val="0"/>
              </a:spcAft>
              <a:buClr>
                <a:srgbClr val="3F3F3F"/>
              </a:buClr>
              <a:buSzPts val="1600"/>
              <a:buNone/>
            </a:pPr>
            <a:r>
              <a:rPr lang="fr-FR"/>
              <a:t>Différentes extension de géométrie et de charge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cxnSp>
        <p:nvCxnSpPr>
          <p:cNvPr id="421" name="Google Shape;421;p4"/>
          <p:cNvCxnSpPr/>
          <p:nvPr/>
        </p:nvCxnSpPr>
        <p:spPr>
          <a:xfrm rot="10800000">
            <a:off x="7405874" y="3215282"/>
            <a:ext cx="292767" cy="0"/>
          </a:xfrm>
          <a:prstGeom prst="straightConnector1">
            <a:avLst/>
          </a:prstGeom>
          <a:noFill/>
          <a:ln cap="flat" cmpd="sng" w="76200">
            <a:solidFill>
              <a:srgbClr val="0070C0"/>
            </a:solidFill>
            <a:prstDash val="solid"/>
            <a:miter lim="800000"/>
            <a:headEnd len="sm" w="sm" type="none"/>
            <a:tailEnd len="sm" w="sm" type="none"/>
          </a:ln>
        </p:spPr>
      </p:cxnSp>
      <p:pic>
        <p:nvPicPr>
          <p:cNvPr descr="Image d’espace réservé" id="422" name="Google Shape;422;p4"/>
          <p:cNvPicPr preferRelativeResize="0"/>
          <p:nvPr>
            <p:ph idx="2" type="pic"/>
          </p:nvPr>
        </p:nvPicPr>
        <p:blipFill rotWithShape="1">
          <a:blip r:embed="rId3">
            <a:alphaModFix/>
          </a:blip>
          <a:srcRect b="0" l="12" r="13" t="0"/>
          <a:stretch/>
        </p:blipFill>
        <p:spPr>
          <a:xfrm>
            <a:off x="69075" y="496150"/>
            <a:ext cx="6244651" cy="6275149"/>
          </a:xfrm>
          <a:prstGeom prst="rect">
            <a:avLst/>
          </a:prstGeom>
          <a:solidFill>
            <a:srgbClr val="F2F2F2"/>
          </a:solidFill>
          <a:ln>
            <a:noFill/>
          </a:ln>
        </p:spPr>
      </p:pic>
      <p:sp>
        <p:nvSpPr>
          <p:cNvPr id="423" name="Google Shape;423;p4"/>
          <p:cNvSpPr txBox="1"/>
          <p:nvPr>
            <p:ph type="title"/>
          </p:nvPr>
        </p:nvSpPr>
        <p:spPr>
          <a:xfrm>
            <a:off x="6792827" y="315575"/>
            <a:ext cx="4703542" cy="691687"/>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fr-FR"/>
              <a:t>Avec les exercices sur le code 88 sur GitHub </a:t>
            </a:r>
            <a:endParaRPr/>
          </a:p>
        </p:txBody>
      </p:sp>
      <p:sp>
        <p:nvSpPr>
          <p:cNvPr id="424" name="Google Shape;424;p4"/>
          <p:cNvSpPr txBox="1"/>
          <p:nvPr>
            <p:ph idx="4" type="body"/>
          </p:nvPr>
        </p:nvSpPr>
        <p:spPr>
          <a:xfrm>
            <a:off x="8807227" y="1820331"/>
            <a:ext cx="1520936"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600"/>
              <a:buNone/>
            </a:pPr>
            <a:r>
              <a:rPr lang="fr-FR" sz="1600"/>
              <a:t>Différents cas de chargement</a:t>
            </a:r>
            <a:endParaRPr/>
          </a:p>
        </p:txBody>
      </p:sp>
      <p:cxnSp>
        <p:nvCxnSpPr>
          <p:cNvPr descr="Première ligne de séparation sur la diapositive" id="425" name="Google Shape;425;p4"/>
          <p:cNvCxnSpPr/>
          <p:nvPr/>
        </p:nvCxnSpPr>
        <p:spPr>
          <a:xfrm rot="10800000">
            <a:off x="8768283" y="2616579"/>
            <a:ext cx="2378687" cy="0"/>
          </a:xfrm>
          <a:prstGeom prst="straightConnector1">
            <a:avLst/>
          </a:prstGeom>
          <a:noFill/>
          <a:ln cap="flat" cmpd="sng" w="9525">
            <a:solidFill>
              <a:srgbClr val="F2F2F2"/>
            </a:solidFill>
            <a:prstDash val="solid"/>
            <a:miter lim="800000"/>
            <a:headEnd len="sm" w="sm" type="none"/>
            <a:tailEnd len="sm" w="sm" type="none"/>
          </a:ln>
        </p:spPr>
      </p:cxnSp>
      <p:sp>
        <p:nvSpPr>
          <p:cNvPr id="426" name="Google Shape;426;p4"/>
          <p:cNvSpPr txBox="1"/>
          <p:nvPr>
            <p:ph idx="5" type="body"/>
          </p:nvPr>
        </p:nvSpPr>
        <p:spPr>
          <a:xfrm>
            <a:off x="8807227" y="3498904"/>
            <a:ext cx="30024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600"/>
              <a:buNone/>
            </a:pPr>
            <a:r>
              <a:rPr lang="fr-FR" sz="1600"/>
              <a:t>Différents cas de fixation</a:t>
            </a:r>
            <a:endParaRPr/>
          </a:p>
        </p:txBody>
      </p:sp>
      <p:cxnSp>
        <p:nvCxnSpPr>
          <p:cNvPr descr="Deuxième ligne de séparation sur la diapositive" id="427" name="Google Shape;427;p4"/>
          <p:cNvCxnSpPr/>
          <p:nvPr/>
        </p:nvCxnSpPr>
        <p:spPr>
          <a:xfrm rot="10800000">
            <a:off x="8768283" y="4109914"/>
            <a:ext cx="2378687" cy="0"/>
          </a:xfrm>
          <a:prstGeom prst="straightConnector1">
            <a:avLst/>
          </a:prstGeom>
          <a:noFill/>
          <a:ln cap="flat" cmpd="sng" w="9525">
            <a:solidFill>
              <a:srgbClr val="F2F2F2"/>
            </a:solidFill>
            <a:prstDash val="solid"/>
            <a:miter lim="800000"/>
            <a:headEnd len="sm" w="sm" type="none"/>
            <a:tailEnd len="sm" w="sm" type="none"/>
          </a:ln>
        </p:spPr>
      </p:cxnSp>
      <p:sp>
        <p:nvSpPr>
          <p:cNvPr id="428" name="Google Shape;428;p4"/>
          <p:cNvSpPr txBox="1"/>
          <p:nvPr>
            <p:ph idx="6" type="body"/>
          </p:nvPr>
        </p:nvSpPr>
        <p:spPr>
          <a:xfrm>
            <a:off x="8807227" y="5027070"/>
            <a:ext cx="3002400" cy="4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600"/>
              <a:buNone/>
            </a:pPr>
            <a:r>
              <a:rPr lang="fr-FR" sz="1600"/>
              <a:t>Différentes formes</a:t>
            </a:r>
            <a:endParaRPr/>
          </a:p>
        </p:txBody>
      </p:sp>
      <p:sp>
        <p:nvSpPr>
          <p:cNvPr id="429" name="Google Shape;429;p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cxnSp>
        <p:nvCxnSpPr>
          <p:cNvPr id="430" name="Google Shape;430;p4"/>
          <p:cNvCxnSpPr/>
          <p:nvPr/>
        </p:nvCxnSpPr>
        <p:spPr>
          <a:xfrm rot="10800000">
            <a:off x="7090611" y="2036331"/>
            <a:ext cx="437147" cy="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31" name="Google Shape;431;p4"/>
          <p:cNvCxnSpPr/>
          <p:nvPr/>
        </p:nvCxnSpPr>
        <p:spPr>
          <a:xfrm>
            <a:off x="7861539" y="2032568"/>
            <a:ext cx="465300" cy="75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32" name="Google Shape;432;p4"/>
          <p:cNvCxnSpPr/>
          <p:nvPr/>
        </p:nvCxnSpPr>
        <p:spPr>
          <a:xfrm rot="10800000">
            <a:off x="7733367" y="1378725"/>
            <a:ext cx="0" cy="5490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33" name="Google Shape;433;p4"/>
          <p:cNvCxnSpPr/>
          <p:nvPr/>
        </p:nvCxnSpPr>
        <p:spPr>
          <a:xfrm>
            <a:off x="7698642" y="3048000"/>
            <a:ext cx="0" cy="381000"/>
          </a:xfrm>
          <a:prstGeom prst="straightConnector1">
            <a:avLst/>
          </a:prstGeom>
          <a:noFill/>
          <a:ln cap="flat" cmpd="sng" w="38100">
            <a:solidFill>
              <a:schemeClr val="accent1"/>
            </a:solidFill>
            <a:prstDash val="solid"/>
            <a:miter lim="800000"/>
            <a:headEnd len="sm" w="sm" type="none"/>
            <a:tailEnd len="sm" w="sm" type="none"/>
          </a:ln>
        </p:spPr>
      </p:cxnSp>
      <p:cxnSp>
        <p:nvCxnSpPr>
          <p:cNvPr id="434" name="Google Shape;434;p4"/>
          <p:cNvCxnSpPr/>
          <p:nvPr/>
        </p:nvCxnSpPr>
        <p:spPr>
          <a:xfrm flipH="1">
            <a:off x="7698642" y="3048000"/>
            <a:ext cx="145947" cy="107818"/>
          </a:xfrm>
          <a:prstGeom prst="straightConnector1">
            <a:avLst/>
          </a:prstGeom>
          <a:noFill/>
          <a:ln cap="flat" cmpd="sng" w="38100">
            <a:solidFill>
              <a:schemeClr val="accent1"/>
            </a:solidFill>
            <a:prstDash val="solid"/>
            <a:miter lim="800000"/>
            <a:headEnd len="sm" w="sm" type="none"/>
            <a:tailEnd len="sm" w="sm" type="none"/>
          </a:ln>
        </p:spPr>
      </p:cxnSp>
      <p:cxnSp>
        <p:nvCxnSpPr>
          <p:cNvPr id="435" name="Google Shape;435;p4"/>
          <p:cNvCxnSpPr/>
          <p:nvPr/>
        </p:nvCxnSpPr>
        <p:spPr>
          <a:xfrm flipH="1">
            <a:off x="7698642" y="3124947"/>
            <a:ext cx="145947" cy="107818"/>
          </a:xfrm>
          <a:prstGeom prst="straightConnector1">
            <a:avLst/>
          </a:prstGeom>
          <a:noFill/>
          <a:ln cap="flat" cmpd="sng" w="38100">
            <a:solidFill>
              <a:schemeClr val="accent1"/>
            </a:solidFill>
            <a:prstDash val="solid"/>
            <a:miter lim="800000"/>
            <a:headEnd len="sm" w="sm" type="none"/>
            <a:tailEnd len="sm" w="sm" type="none"/>
          </a:ln>
        </p:spPr>
      </p:cxnSp>
      <p:cxnSp>
        <p:nvCxnSpPr>
          <p:cNvPr id="436" name="Google Shape;436;p4"/>
          <p:cNvCxnSpPr/>
          <p:nvPr/>
        </p:nvCxnSpPr>
        <p:spPr>
          <a:xfrm flipH="1">
            <a:off x="7698642" y="3215282"/>
            <a:ext cx="145947" cy="107818"/>
          </a:xfrm>
          <a:prstGeom prst="straightConnector1">
            <a:avLst/>
          </a:prstGeom>
          <a:noFill/>
          <a:ln cap="flat" cmpd="sng" w="38100">
            <a:solidFill>
              <a:schemeClr val="accent1"/>
            </a:solidFill>
            <a:prstDash val="solid"/>
            <a:miter lim="800000"/>
            <a:headEnd len="sm" w="sm" type="none"/>
            <a:tailEnd len="sm" w="sm" type="none"/>
          </a:ln>
        </p:spPr>
      </p:cxnSp>
      <p:cxnSp>
        <p:nvCxnSpPr>
          <p:cNvPr id="437" name="Google Shape;437;p4"/>
          <p:cNvCxnSpPr/>
          <p:nvPr/>
        </p:nvCxnSpPr>
        <p:spPr>
          <a:xfrm flipH="1">
            <a:off x="7698642" y="3292229"/>
            <a:ext cx="145947" cy="107818"/>
          </a:xfrm>
          <a:prstGeom prst="straightConnector1">
            <a:avLst/>
          </a:prstGeom>
          <a:noFill/>
          <a:ln cap="flat" cmpd="sng" w="38100">
            <a:solidFill>
              <a:schemeClr val="accent1"/>
            </a:solidFill>
            <a:prstDash val="solid"/>
            <a:miter lim="800000"/>
            <a:headEnd len="sm" w="sm" type="none"/>
            <a:tailEnd len="sm" w="sm" type="none"/>
          </a:ln>
        </p:spPr>
      </p:cxnSp>
      <p:cxnSp>
        <p:nvCxnSpPr>
          <p:cNvPr id="438" name="Google Shape;438;p4"/>
          <p:cNvCxnSpPr/>
          <p:nvPr/>
        </p:nvCxnSpPr>
        <p:spPr>
          <a:xfrm flipH="1">
            <a:off x="7698641" y="2957665"/>
            <a:ext cx="145947" cy="107818"/>
          </a:xfrm>
          <a:prstGeom prst="straightConnector1">
            <a:avLst/>
          </a:prstGeom>
          <a:noFill/>
          <a:ln cap="flat" cmpd="sng" w="38100">
            <a:solidFill>
              <a:schemeClr val="accent1"/>
            </a:solidFill>
            <a:prstDash val="solid"/>
            <a:miter lim="800000"/>
            <a:headEnd len="sm" w="sm" type="none"/>
            <a:tailEnd len="sm" w="sm" type="none"/>
          </a:ln>
        </p:spPr>
      </p:cxnSp>
      <p:sp>
        <p:nvSpPr>
          <p:cNvPr id="439" name="Google Shape;439;p4"/>
          <p:cNvSpPr/>
          <p:nvPr/>
        </p:nvSpPr>
        <p:spPr>
          <a:xfrm>
            <a:off x="7424324" y="3633713"/>
            <a:ext cx="145947" cy="162382"/>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40" name="Google Shape;440;p4"/>
          <p:cNvCxnSpPr/>
          <p:nvPr/>
        </p:nvCxnSpPr>
        <p:spPr>
          <a:xfrm flipH="1">
            <a:off x="7327676" y="3768818"/>
            <a:ext cx="111357" cy="181832"/>
          </a:xfrm>
          <a:prstGeom prst="straightConnector1">
            <a:avLst/>
          </a:prstGeom>
          <a:noFill/>
          <a:ln cap="flat" cmpd="sng" w="12700">
            <a:solidFill>
              <a:schemeClr val="accent1"/>
            </a:solidFill>
            <a:prstDash val="solid"/>
            <a:miter lim="800000"/>
            <a:headEnd len="sm" w="sm" type="none"/>
            <a:tailEnd len="sm" w="sm" type="none"/>
          </a:ln>
        </p:spPr>
      </p:cxnSp>
      <p:cxnSp>
        <p:nvCxnSpPr>
          <p:cNvPr id="441" name="Google Shape;441;p4"/>
          <p:cNvCxnSpPr/>
          <p:nvPr/>
        </p:nvCxnSpPr>
        <p:spPr>
          <a:xfrm rot="10800000">
            <a:off x="7552257" y="3756135"/>
            <a:ext cx="97764" cy="190466"/>
          </a:xfrm>
          <a:prstGeom prst="straightConnector1">
            <a:avLst/>
          </a:prstGeom>
          <a:noFill/>
          <a:ln cap="flat" cmpd="sng" w="12700">
            <a:solidFill>
              <a:schemeClr val="accent1"/>
            </a:solidFill>
            <a:prstDash val="solid"/>
            <a:miter lim="800000"/>
            <a:headEnd len="sm" w="sm" type="none"/>
            <a:tailEnd len="sm" w="sm" type="none"/>
          </a:ln>
        </p:spPr>
      </p:cxnSp>
      <p:cxnSp>
        <p:nvCxnSpPr>
          <p:cNvPr id="442" name="Google Shape;442;p4"/>
          <p:cNvCxnSpPr/>
          <p:nvPr/>
        </p:nvCxnSpPr>
        <p:spPr>
          <a:xfrm rot="10800000">
            <a:off x="7334473" y="3946601"/>
            <a:ext cx="315548" cy="0"/>
          </a:xfrm>
          <a:prstGeom prst="straightConnector1">
            <a:avLst/>
          </a:prstGeom>
          <a:noFill/>
          <a:ln cap="flat" cmpd="sng" w="12700">
            <a:solidFill>
              <a:schemeClr val="accent1"/>
            </a:solidFill>
            <a:prstDash val="solid"/>
            <a:miter lim="800000"/>
            <a:headEnd len="sm" w="sm" type="none"/>
            <a:tailEnd len="sm" w="sm" type="none"/>
          </a:ln>
        </p:spPr>
      </p:cxnSp>
      <p:sp>
        <p:nvSpPr>
          <p:cNvPr id="443" name="Google Shape;443;p4"/>
          <p:cNvSpPr/>
          <p:nvPr/>
        </p:nvSpPr>
        <p:spPr>
          <a:xfrm>
            <a:off x="7581133" y="3948145"/>
            <a:ext cx="75685" cy="81065"/>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4" name="Google Shape;444;p4"/>
          <p:cNvSpPr/>
          <p:nvPr/>
        </p:nvSpPr>
        <p:spPr>
          <a:xfrm>
            <a:off x="7314027" y="3948145"/>
            <a:ext cx="75685" cy="81065"/>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5" name="Google Shape;445;p4"/>
          <p:cNvSpPr/>
          <p:nvPr/>
        </p:nvSpPr>
        <p:spPr>
          <a:xfrm>
            <a:off x="7911354" y="3637698"/>
            <a:ext cx="145947" cy="162382"/>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46" name="Google Shape;446;p4"/>
          <p:cNvCxnSpPr/>
          <p:nvPr/>
        </p:nvCxnSpPr>
        <p:spPr>
          <a:xfrm flipH="1">
            <a:off x="7814706" y="3772803"/>
            <a:ext cx="111357" cy="181832"/>
          </a:xfrm>
          <a:prstGeom prst="straightConnector1">
            <a:avLst/>
          </a:prstGeom>
          <a:noFill/>
          <a:ln cap="flat" cmpd="sng" w="12700">
            <a:solidFill>
              <a:schemeClr val="accent1"/>
            </a:solidFill>
            <a:prstDash val="solid"/>
            <a:miter lim="800000"/>
            <a:headEnd len="sm" w="sm" type="none"/>
            <a:tailEnd len="sm" w="sm" type="none"/>
          </a:ln>
        </p:spPr>
      </p:cxnSp>
      <p:cxnSp>
        <p:nvCxnSpPr>
          <p:cNvPr id="447" name="Google Shape;447;p4"/>
          <p:cNvCxnSpPr/>
          <p:nvPr/>
        </p:nvCxnSpPr>
        <p:spPr>
          <a:xfrm rot="10800000">
            <a:off x="8039287" y="3760120"/>
            <a:ext cx="97764" cy="190466"/>
          </a:xfrm>
          <a:prstGeom prst="straightConnector1">
            <a:avLst/>
          </a:prstGeom>
          <a:noFill/>
          <a:ln cap="flat" cmpd="sng" w="12700">
            <a:solidFill>
              <a:schemeClr val="accent1"/>
            </a:solidFill>
            <a:prstDash val="solid"/>
            <a:miter lim="800000"/>
            <a:headEnd len="sm" w="sm" type="none"/>
            <a:tailEnd len="sm" w="sm" type="none"/>
          </a:ln>
        </p:spPr>
      </p:cxnSp>
      <p:cxnSp>
        <p:nvCxnSpPr>
          <p:cNvPr id="448" name="Google Shape;448;p4"/>
          <p:cNvCxnSpPr/>
          <p:nvPr/>
        </p:nvCxnSpPr>
        <p:spPr>
          <a:xfrm rot="10800000">
            <a:off x="7821503" y="3950586"/>
            <a:ext cx="315548" cy="0"/>
          </a:xfrm>
          <a:prstGeom prst="straightConnector1">
            <a:avLst/>
          </a:prstGeom>
          <a:noFill/>
          <a:ln cap="flat" cmpd="sng" w="12700">
            <a:solidFill>
              <a:schemeClr val="accent1"/>
            </a:solidFill>
            <a:prstDash val="solid"/>
            <a:miter lim="800000"/>
            <a:headEnd len="sm" w="sm" type="none"/>
            <a:tailEnd len="sm" w="sm" type="none"/>
          </a:ln>
        </p:spPr>
      </p:cxnSp>
      <p:cxnSp>
        <p:nvCxnSpPr>
          <p:cNvPr id="449" name="Google Shape;449;p4"/>
          <p:cNvCxnSpPr/>
          <p:nvPr/>
        </p:nvCxnSpPr>
        <p:spPr>
          <a:xfrm flipH="1">
            <a:off x="7815449" y="3954635"/>
            <a:ext cx="26550" cy="72899"/>
          </a:xfrm>
          <a:prstGeom prst="straightConnector1">
            <a:avLst/>
          </a:prstGeom>
          <a:noFill/>
          <a:ln cap="flat" cmpd="sng" w="12700">
            <a:solidFill>
              <a:schemeClr val="accent1"/>
            </a:solidFill>
            <a:prstDash val="solid"/>
            <a:miter lim="800000"/>
            <a:headEnd len="sm" w="sm" type="none"/>
            <a:tailEnd len="sm" w="sm" type="none"/>
          </a:ln>
        </p:spPr>
      </p:cxnSp>
      <p:cxnSp>
        <p:nvCxnSpPr>
          <p:cNvPr id="450" name="Google Shape;450;p4"/>
          <p:cNvCxnSpPr/>
          <p:nvPr/>
        </p:nvCxnSpPr>
        <p:spPr>
          <a:xfrm flipH="1">
            <a:off x="7850428" y="3955364"/>
            <a:ext cx="26550" cy="72899"/>
          </a:xfrm>
          <a:prstGeom prst="straightConnector1">
            <a:avLst/>
          </a:prstGeom>
          <a:noFill/>
          <a:ln cap="flat" cmpd="sng" w="12700">
            <a:solidFill>
              <a:schemeClr val="accent1"/>
            </a:solidFill>
            <a:prstDash val="solid"/>
            <a:miter lim="800000"/>
            <a:headEnd len="sm" w="sm" type="none"/>
            <a:tailEnd len="sm" w="sm" type="none"/>
          </a:ln>
        </p:spPr>
      </p:cxnSp>
      <p:cxnSp>
        <p:nvCxnSpPr>
          <p:cNvPr id="451" name="Google Shape;451;p4"/>
          <p:cNvCxnSpPr/>
          <p:nvPr/>
        </p:nvCxnSpPr>
        <p:spPr>
          <a:xfrm flipH="1">
            <a:off x="7883390" y="3955961"/>
            <a:ext cx="26550" cy="72899"/>
          </a:xfrm>
          <a:prstGeom prst="straightConnector1">
            <a:avLst/>
          </a:prstGeom>
          <a:noFill/>
          <a:ln cap="flat" cmpd="sng" w="12700">
            <a:solidFill>
              <a:schemeClr val="accent1"/>
            </a:solidFill>
            <a:prstDash val="solid"/>
            <a:miter lim="800000"/>
            <a:headEnd len="sm" w="sm" type="none"/>
            <a:tailEnd len="sm" w="sm" type="none"/>
          </a:ln>
        </p:spPr>
      </p:cxnSp>
      <p:cxnSp>
        <p:nvCxnSpPr>
          <p:cNvPr id="452" name="Google Shape;452;p4"/>
          <p:cNvCxnSpPr/>
          <p:nvPr/>
        </p:nvCxnSpPr>
        <p:spPr>
          <a:xfrm flipH="1">
            <a:off x="7918299" y="3955961"/>
            <a:ext cx="26550" cy="72899"/>
          </a:xfrm>
          <a:prstGeom prst="straightConnector1">
            <a:avLst/>
          </a:prstGeom>
          <a:noFill/>
          <a:ln cap="flat" cmpd="sng" w="12700">
            <a:solidFill>
              <a:schemeClr val="accent1"/>
            </a:solidFill>
            <a:prstDash val="solid"/>
            <a:miter lim="800000"/>
            <a:headEnd len="sm" w="sm" type="none"/>
            <a:tailEnd len="sm" w="sm" type="none"/>
          </a:ln>
        </p:spPr>
      </p:cxnSp>
      <p:cxnSp>
        <p:nvCxnSpPr>
          <p:cNvPr id="453" name="Google Shape;453;p4"/>
          <p:cNvCxnSpPr/>
          <p:nvPr/>
        </p:nvCxnSpPr>
        <p:spPr>
          <a:xfrm flipH="1">
            <a:off x="7948510" y="3956311"/>
            <a:ext cx="26550" cy="72899"/>
          </a:xfrm>
          <a:prstGeom prst="straightConnector1">
            <a:avLst/>
          </a:prstGeom>
          <a:noFill/>
          <a:ln cap="flat" cmpd="sng" w="12700">
            <a:solidFill>
              <a:schemeClr val="accent1"/>
            </a:solidFill>
            <a:prstDash val="solid"/>
            <a:miter lim="800000"/>
            <a:headEnd len="sm" w="sm" type="none"/>
            <a:tailEnd len="sm" w="sm" type="none"/>
          </a:ln>
        </p:spPr>
      </p:cxnSp>
      <p:cxnSp>
        <p:nvCxnSpPr>
          <p:cNvPr id="454" name="Google Shape;454;p4"/>
          <p:cNvCxnSpPr/>
          <p:nvPr/>
        </p:nvCxnSpPr>
        <p:spPr>
          <a:xfrm flipH="1">
            <a:off x="7983489" y="3956311"/>
            <a:ext cx="26550" cy="72899"/>
          </a:xfrm>
          <a:prstGeom prst="straightConnector1">
            <a:avLst/>
          </a:prstGeom>
          <a:noFill/>
          <a:ln cap="flat" cmpd="sng" w="12700">
            <a:solidFill>
              <a:schemeClr val="accent1"/>
            </a:solidFill>
            <a:prstDash val="solid"/>
            <a:miter lim="800000"/>
            <a:headEnd len="sm" w="sm" type="none"/>
            <a:tailEnd len="sm" w="sm" type="none"/>
          </a:ln>
        </p:spPr>
      </p:cxnSp>
      <p:cxnSp>
        <p:nvCxnSpPr>
          <p:cNvPr id="455" name="Google Shape;455;p4"/>
          <p:cNvCxnSpPr/>
          <p:nvPr/>
        </p:nvCxnSpPr>
        <p:spPr>
          <a:xfrm flipH="1">
            <a:off x="8012016" y="3954635"/>
            <a:ext cx="26550" cy="72899"/>
          </a:xfrm>
          <a:prstGeom prst="straightConnector1">
            <a:avLst/>
          </a:prstGeom>
          <a:noFill/>
          <a:ln cap="flat" cmpd="sng" w="12700">
            <a:solidFill>
              <a:schemeClr val="accent1"/>
            </a:solidFill>
            <a:prstDash val="solid"/>
            <a:miter lim="800000"/>
            <a:headEnd len="sm" w="sm" type="none"/>
            <a:tailEnd len="sm" w="sm" type="none"/>
          </a:ln>
        </p:spPr>
      </p:cxnSp>
      <p:cxnSp>
        <p:nvCxnSpPr>
          <p:cNvPr id="456" name="Google Shape;456;p4"/>
          <p:cNvCxnSpPr/>
          <p:nvPr/>
        </p:nvCxnSpPr>
        <p:spPr>
          <a:xfrm flipH="1">
            <a:off x="8046006" y="3952227"/>
            <a:ext cx="26550" cy="72899"/>
          </a:xfrm>
          <a:prstGeom prst="straightConnector1">
            <a:avLst/>
          </a:prstGeom>
          <a:noFill/>
          <a:ln cap="flat" cmpd="sng" w="12700">
            <a:solidFill>
              <a:schemeClr val="accent1"/>
            </a:solidFill>
            <a:prstDash val="solid"/>
            <a:miter lim="800000"/>
            <a:headEnd len="sm" w="sm" type="none"/>
            <a:tailEnd len="sm" w="sm" type="none"/>
          </a:ln>
        </p:spPr>
      </p:cxnSp>
      <p:cxnSp>
        <p:nvCxnSpPr>
          <p:cNvPr id="457" name="Google Shape;457;p4"/>
          <p:cNvCxnSpPr/>
          <p:nvPr/>
        </p:nvCxnSpPr>
        <p:spPr>
          <a:xfrm flipH="1">
            <a:off x="8080915" y="3952748"/>
            <a:ext cx="26550" cy="72899"/>
          </a:xfrm>
          <a:prstGeom prst="straightConnector1">
            <a:avLst/>
          </a:prstGeom>
          <a:noFill/>
          <a:ln cap="flat" cmpd="sng" w="12700">
            <a:solidFill>
              <a:schemeClr val="accent1"/>
            </a:solidFill>
            <a:prstDash val="solid"/>
            <a:miter lim="800000"/>
            <a:headEnd len="sm" w="sm" type="none"/>
            <a:tailEnd len="sm" w="sm" type="none"/>
          </a:ln>
        </p:spPr>
      </p:cxnSp>
      <p:cxnSp>
        <p:nvCxnSpPr>
          <p:cNvPr id="458" name="Google Shape;458;p4"/>
          <p:cNvCxnSpPr/>
          <p:nvPr/>
        </p:nvCxnSpPr>
        <p:spPr>
          <a:xfrm flipH="1">
            <a:off x="8113519" y="3952227"/>
            <a:ext cx="26550" cy="72899"/>
          </a:xfrm>
          <a:prstGeom prst="straightConnector1">
            <a:avLst/>
          </a:prstGeom>
          <a:noFill/>
          <a:ln cap="flat" cmpd="sng" w="12700">
            <a:solidFill>
              <a:schemeClr val="accent1"/>
            </a:solidFill>
            <a:prstDash val="solid"/>
            <a:miter lim="800000"/>
            <a:headEnd len="sm" w="sm" type="none"/>
            <a:tailEnd len="sm" w="sm" type="none"/>
          </a:ln>
        </p:spPr>
      </p:cxnSp>
      <p:sp>
        <p:nvSpPr>
          <p:cNvPr id="459" name="Google Shape;459;p4"/>
          <p:cNvSpPr/>
          <p:nvPr/>
        </p:nvSpPr>
        <p:spPr>
          <a:xfrm>
            <a:off x="7381647" y="4666269"/>
            <a:ext cx="703444" cy="181832"/>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0" name="Google Shape;460;p4"/>
          <p:cNvSpPr/>
          <p:nvPr/>
        </p:nvSpPr>
        <p:spPr>
          <a:xfrm rot="5400000">
            <a:off x="7170129" y="5154399"/>
            <a:ext cx="360464" cy="177343"/>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1" name="Google Shape;461;p4"/>
          <p:cNvSpPr/>
          <p:nvPr/>
        </p:nvSpPr>
        <p:spPr>
          <a:xfrm>
            <a:off x="7681920" y="5040658"/>
            <a:ext cx="472757" cy="249627"/>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2" name="Google Shape;462;p4"/>
          <p:cNvSpPr/>
          <p:nvPr/>
        </p:nvSpPr>
        <p:spPr>
          <a:xfrm>
            <a:off x="7845324" y="5084280"/>
            <a:ext cx="145947" cy="162382"/>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3" name="Google Shape;463;p4"/>
          <p:cNvSpPr/>
          <p:nvPr/>
        </p:nvSpPr>
        <p:spPr>
          <a:xfrm rot="5400000">
            <a:off x="7558826" y="5465616"/>
            <a:ext cx="360464" cy="275839"/>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4" name="Google Shape;464;p4"/>
          <p:cNvSpPr/>
          <p:nvPr/>
        </p:nvSpPr>
        <p:spPr>
          <a:xfrm>
            <a:off x="7704481" y="5447333"/>
            <a:ext cx="145947" cy="162382"/>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 name="Google Shape;465;p4"/>
          <p:cNvSpPr/>
          <p:nvPr/>
        </p:nvSpPr>
        <p:spPr>
          <a:xfrm>
            <a:off x="9567695" y="6176433"/>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cxnSp>
        <p:nvCxnSpPr>
          <p:cNvPr id="466" name="Google Shape;466;p4"/>
          <p:cNvCxnSpPr/>
          <p:nvPr/>
        </p:nvCxnSpPr>
        <p:spPr>
          <a:xfrm>
            <a:off x="7732917" y="2137275"/>
            <a:ext cx="900" cy="539400"/>
          </a:xfrm>
          <a:prstGeom prst="straightConnector1">
            <a:avLst/>
          </a:prstGeom>
          <a:noFill/>
          <a:ln cap="flat" cmpd="sng" w="38100">
            <a:solidFill>
              <a:schemeClr val="accent1"/>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1" name="Shape 471"/>
        <p:cNvGrpSpPr/>
        <p:nvPr/>
      </p:nvGrpSpPr>
      <p:grpSpPr>
        <a:xfrm>
          <a:off x="0" y="0"/>
          <a:ext cx="0" cy="0"/>
          <a:chOff x="0" y="0"/>
          <a:chExt cx="0" cy="0"/>
        </a:xfrm>
      </p:grpSpPr>
      <p:pic>
        <p:nvPicPr>
          <p:cNvPr descr="Image d’espace réservé" id="472" name="Google Shape;472;p6"/>
          <p:cNvPicPr preferRelativeResize="0"/>
          <p:nvPr>
            <p:ph idx="2" type="pic"/>
          </p:nvPr>
        </p:nvPicPr>
        <p:blipFill rotWithShape="1">
          <a:blip r:embed="rId3">
            <a:alphaModFix/>
          </a:blip>
          <a:srcRect b="0" l="0" r="0" t="0"/>
          <a:stretch/>
        </p:blipFill>
        <p:spPr>
          <a:xfrm>
            <a:off x="86714" y="86714"/>
            <a:ext cx="6009285" cy="6684572"/>
          </a:xfrm>
          <a:prstGeom prst="rect">
            <a:avLst/>
          </a:prstGeom>
          <a:solidFill>
            <a:srgbClr val="D8D8D8"/>
          </a:solidFill>
          <a:ln>
            <a:noFill/>
          </a:ln>
        </p:spPr>
      </p:pic>
      <p:sp>
        <p:nvSpPr>
          <p:cNvPr id="473" name="Google Shape;473;p6"/>
          <p:cNvSpPr txBox="1"/>
          <p:nvPr>
            <p:ph type="ctrTitle"/>
          </p:nvPr>
        </p:nvSpPr>
        <p:spPr>
          <a:xfrm>
            <a:off x="6095999" y="86714"/>
            <a:ext cx="6009287" cy="4068402"/>
          </a:xfrm>
          <a:prstGeom prst="rect">
            <a:avLst/>
          </a:prstGeom>
          <a:solidFill>
            <a:schemeClr val="dk1">
              <a:alpha val="80000"/>
            </a:schemeClr>
          </a:solidFill>
          <a:ln>
            <a:noFill/>
          </a:ln>
        </p:spPr>
        <p:txBody>
          <a:bodyPr anchorCtr="0" anchor="b" bIns="144000" lIns="288000" spcFirstLastPara="1" rIns="432000" wrap="square" tIns="0">
            <a:noAutofit/>
          </a:bodyPr>
          <a:lstStyle/>
          <a:p>
            <a:pPr indent="0" lvl="0" marL="0" rtl="0" algn="r">
              <a:lnSpc>
                <a:spcPct val="90000"/>
              </a:lnSpc>
              <a:spcBef>
                <a:spcPts val="0"/>
              </a:spcBef>
              <a:spcAft>
                <a:spcPts val="0"/>
              </a:spcAft>
              <a:buClr>
                <a:schemeClr val="lt1"/>
              </a:buClr>
              <a:buSzPts val="4200"/>
              <a:buFont typeface="Rockwell"/>
              <a:buNone/>
            </a:pPr>
            <a:r>
              <a:rPr lang="fr-FR"/>
              <a:t>En juin</a:t>
            </a:r>
            <a:endParaRPr/>
          </a:p>
        </p:txBody>
      </p:sp>
      <p:sp>
        <p:nvSpPr>
          <p:cNvPr id="474" name="Google Shape;474;p6"/>
          <p:cNvSpPr txBox="1"/>
          <p:nvPr>
            <p:ph idx="1" type="subTitle"/>
          </p:nvPr>
        </p:nvSpPr>
        <p:spPr>
          <a:xfrm>
            <a:off x="6095999" y="4152672"/>
            <a:ext cx="6009287" cy="1818422"/>
          </a:xfrm>
          <a:prstGeom prst="rect">
            <a:avLst/>
          </a:prstGeom>
          <a:solidFill>
            <a:srgbClr val="F2F2F2">
              <a:alpha val="80000"/>
            </a:srgbClr>
          </a:solidFill>
          <a:ln>
            <a:noFill/>
          </a:ln>
        </p:spPr>
        <p:txBody>
          <a:bodyPr anchorCtr="0" anchor="t" bIns="0" lIns="288000" spcFirstLastPara="1" rIns="432000" wrap="square" tIns="144000">
            <a:noAutofit/>
          </a:bodyPr>
          <a:lstStyle/>
          <a:p>
            <a:pPr indent="216000" lvl="0" marL="0" rtl="0" algn="l">
              <a:lnSpc>
                <a:spcPct val="90000"/>
              </a:lnSpc>
              <a:spcBef>
                <a:spcPts val="0"/>
              </a:spcBef>
              <a:spcAft>
                <a:spcPts val="0"/>
              </a:spcAft>
              <a:buClr>
                <a:schemeClr val="dk1"/>
              </a:buClr>
              <a:buSzPts val="2100"/>
              <a:buNone/>
            </a:pPr>
            <a:r>
              <a:rPr lang="fr-FR"/>
              <a:t>En juin nous avons commencé par le changement du but principal. La nouvelle idée est de trouver le matériau le plus écologique possible. </a:t>
            </a:r>
            <a:endParaRPr/>
          </a:p>
        </p:txBody>
      </p:sp>
      <p:grpSp>
        <p:nvGrpSpPr>
          <p:cNvPr id="475" name="Google Shape;475;p6" title="forme géométrique"/>
          <p:cNvGrpSpPr/>
          <p:nvPr/>
        </p:nvGrpSpPr>
        <p:grpSpPr>
          <a:xfrm>
            <a:off x="8048200" y="-215598"/>
            <a:ext cx="3262417" cy="3252920"/>
            <a:chOff x="8048200" y="-215598"/>
            <a:chExt cx="3262417" cy="3252920"/>
          </a:xfrm>
        </p:grpSpPr>
        <p:sp>
          <p:nvSpPr>
            <p:cNvPr id="476" name="Google Shape;476;p6"/>
            <p:cNvSpPr/>
            <p:nvPr/>
          </p:nvSpPr>
          <p:spPr>
            <a:xfrm rot="4308689">
              <a:off x="8775952" y="408682"/>
              <a:ext cx="1980696" cy="2066510"/>
            </a:xfrm>
            <a:custGeom>
              <a:rect b="b" l="l" r="r" t="t"/>
              <a:pathLst>
                <a:path extrusionOk="0" h="2066510" w="1980696">
                  <a:moveTo>
                    <a:pt x="0" y="2066510"/>
                  </a:moveTo>
                  <a:lnTo>
                    <a:pt x="1138078" y="0"/>
                  </a:lnTo>
                  <a:lnTo>
                    <a:pt x="1980696" y="1530016"/>
                  </a:lnTo>
                  <a:lnTo>
                    <a:pt x="1459417" y="2066510"/>
                  </a:lnTo>
                  <a:close/>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7" name="Google Shape;477;p6"/>
            <p:cNvSpPr/>
            <p:nvPr/>
          </p:nvSpPr>
          <p:spPr>
            <a:xfrm rot="-7769131">
              <a:off x="9042191" y="2734930"/>
              <a:ext cx="346713" cy="206124"/>
            </a:xfrm>
            <a:custGeom>
              <a:rect b="b" l="l" r="r" t="t"/>
              <a:pathLst>
                <a:path extrusionOk="0" h="206124" w="346713">
                  <a:moveTo>
                    <a:pt x="346713" y="206124"/>
                  </a:moveTo>
                  <a:lnTo>
                    <a:pt x="0" y="206124"/>
                  </a:lnTo>
                  <a:lnTo>
                    <a:pt x="86666" y="0"/>
                  </a:lnTo>
                  <a:lnTo>
                    <a:pt x="346713" y="206124"/>
                  </a:lnTo>
                  <a:close/>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p6"/>
            <p:cNvSpPr/>
            <p:nvPr/>
          </p:nvSpPr>
          <p:spPr>
            <a:xfrm rot="-9168920">
              <a:off x="9113375" y="2470891"/>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9" name="Google Shape;479;p6"/>
            <p:cNvSpPr/>
            <p:nvPr/>
          </p:nvSpPr>
          <p:spPr>
            <a:xfrm rot="4308689">
              <a:off x="8370204" y="-167089"/>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p6"/>
            <p:cNvSpPr/>
            <p:nvPr/>
          </p:nvSpPr>
          <p:spPr>
            <a:xfrm rot="-4406895">
              <a:off x="10959548" y="1603457"/>
              <a:ext cx="243160" cy="406553"/>
            </a:xfrm>
            <a:custGeom>
              <a:rect b="b" l="l" r="r" t="t"/>
              <a:pathLst>
                <a:path extrusionOk="0" h="406553" w="243160">
                  <a:moveTo>
                    <a:pt x="243160" y="342071"/>
                  </a:moveTo>
                  <a:lnTo>
                    <a:pt x="156493" y="406553"/>
                  </a:lnTo>
                  <a:lnTo>
                    <a:pt x="0" y="0"/>
                  </a:lnTo>
                  <a:lnTo>
                    <a:pt x="243160" y="342071"/>
                  </a:lnTo>
                  <a:close/>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1" name="Google Shape;481;p6"/>
            <p:cNvSpPr/>
            <p:nvPr/>
          </p:nvSpPr>
          <p:spPr>
            <a:xfrm rot="-4406895">
              <a:off x="10463812" y="1384386"/>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82" name="Google Shape;482;p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483" name="Google Shape;483;p6"/>
          <p:cNvSpPr/>
          <p:nvPr/>
        </p:nvSpPr>
        <p:spPr>
          <a:xfrm>
            <a:off x="9534618" y="6176433"/>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Rockwell"/>
              <a:buNone/>
            </a:pPr>
            <a:r>
              <a:rPr lang="fr-FR"/>
              <a:t>Nous partons de quoi?</a:t>
            </a:r>
            <a:endParaRPr/>
          </a:p>
        </p:txBody>
      </p:sp>
      <p:sp>
        <p:nvSpPr>
          <p:cNvPr id="490" name="Google Shape;490;p7"/>
          <p:cNvSpPr txBox="1"/>
          <p:nvPr>
            <p:ph idx="7" type="body"/>
          </p:nvPr>
        </p:nvSpPr>
        <p:spPr>
          <a:xfrm>
            <a:off x="431800" y="1080000"/>
            <a:ext cx="11339513" cy="27656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1800"/>
              <a:buNone/>
            </a:pPr>
            <a:r>
              <a:rPr lang="fr-FR"/>
              <a:t>Nous disposions les trois études principales:</a:t>
            </a:r>
            <a:endParaRPr/>
          </a:p>
        </p:txBody>
      </p:sp>
      <p:sp>
        <p:nvSpPr>
          <p:cNvPr id="491" name="Google Shape;491;p7"/>
          <p:cNvSpPr txBox="1"/>
          <p:nvPr>
            <p:ph idx="4" type="body"/>
          </p:nvPr>
        </p:nvSpPr>
        <p:spPr>
          <a:xfrm>
            <a:off x="1840000" y="3630300"/>
            <a:ext cx="2623500" cy="603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fr-FR"/>
              <a:t>Efficiency Multiscale Topology Optimisation </a:t>
            </a:r>
            <a:endParaRPr/>
          </a:p>
        </p:txBody>
      </p:sp>
      <p:cxnSp>
        <p:nvCxnSpPr>
          <p:cNvPr descr="Première ligne de séparation sur la diapositive" id="492" name="Google Shape;492;p7"/>
          <p:cNvCxnSpPr/>
          <p:nvPr/>
        </p:nvCxnSpPr>
        <p:spPr>
          <a:xfrm>
            <a:off x="4626292" y="2033542"/>
            <a:ext cx="0" cy="1487495"/>
          </a:xfrm>
          <a:prstGeom prst="straightConnector1">
            <a:avLst/>
          </a:prstGeom>
          <a:noFill/>
          <a:ln cap="flat" cmpd="sng" w="9525">
            <a:solidFill>
              <a:srgbClr val="F2F2F2"/>
            </a:solidFill>
            <a:prstDash val="solid"/>
            <a:miter lim="800000"/>
            <a:headEnd len="sm" w="sm" type="none"/>
            <a:tailEnd len="sm" w="sm" type="none"/>
          </a:ln>
        </p:spPr>
      </p:cxnSp>
      <p:sp>
        <p:nvSpPr>
          <p:cNvPr id="493" name="Google Shape;493;p7"/>
          <p:cNvSpPr txBox="1"/>
          <p:nvPr>
            <p:ph idx="5" type="body"/>
          </p:nvPr>
        </p:nvSpPr>
        <p:spPr>
          <a:xfrm>
            <a:off x="4768975" y="3580950"/>
            <a:ext cx="2582100" cy="10173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fr-FR"/>
              <a:t>Codes Matlab PandoMultistart optimisés pour monoéchelle</a:t>
            </a:r>
            <a:endParaRPr/>
          </a:p>
        </p:txBody>
      </p:sp>
      <p:cxnSp>
        <p:nvCxnSpPr>
          <p:cNvPr descr="Deuxième ligne de séparation sur la diapositive" id="494" name="Google Shape;494;p7"/>
          <p:cNvCxnSpPr/>
          <p:nvPr/>
        </p:nvCxnSpPr>
        <p:spPr>
          <a:xfrm>
            <a:off x="7575384" y="2033542"/>
            <a:ext cx="0" cy="1487400"/>
          </a:xfrm>
          <a:prstGeom prst="straightConnector1">
            <a:avLst/>
          </a:prstGeom>
          <a:noFill/>
          <a:ln cap="flat" cmpd="sng" w="9525">
            <a:solidFill>
              <a:srgbClr val="F2F2F2"/>
            </a:solidFill>
            <a:prstDash val="solid"/>
            <a:miter lim="800000"/>
            <a:headEnd len="sm" w="sm" type="none"/>
            <a:tailEnd len="sm" w="sm" type="none"/>
          </a:ln>
        </p:spPr>
      </p:cxnSp>
      <p:pic>
        <p:nvPicPr>
          <p:cNvPr descr="Livres" id="495" name="Google Shape;495;p7"/>
          <p:cNvPicPr preferRelativeResize="0"/>
          <p:nvPr>
            <p:ph idx="13" type="pic"/>
          </p:nvPr>
        </p:nvPicPr>
        <p:blipFill rotWithShape="1">
          <a:blip r:embed="rId3">
            <a:alphaModFix/>
          </a:blip>
          <a:srcRect b="0" l="0" r="0" t="0"/>
          <a:stretch/>
        </p:blipFill>
        <p:spPr>
          <a:xfrm>
            <a:off x="8535220" y="2249098"/>
            <a:ext cx="1070910" cy="1070910"/>
          </a:xfrm>
          <a:prstGeom prst="rect">
            <a:avLst/>
          </a:prstGeom>
          <a:noFill/>
          <a:ln>
            <a:noFill/>
          </a:ln>
        </p:spPr>
      </p:pic>
      <p:sp>
        <p:nvSpPr>
          <p:cNvPr id="496" name="Google Shape;496;p7"/>
          <p:cNvSpPr txBox="1"/>
          <p:nvPr>
            <p:ph idx="6" type="body"/>
          </p:nvPr>
        </p:nvSpPr>
        <p:spPr>
          <a:xfrm>
            <a:off x="7737325" y="3580950"/>
            <a:ext cx="2666700" cy="1071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800"/>
              <a:buNone/>
            </a:pPr>
            <a:r>
              <a:rPr lang="fr-FR"/>
              <a:t>Rapport des étudiant en 3A effectué pour l’optimisation monoéchelle</a:t>
            </a:r>
            <a:endParaRPr/>
          </a:p>
          <a:p>
            <a:pPr indent="0" lvl="0" marL="0" rtl="0" algn="ctr">
              <a:lnSpc>
                <a:spcPct val="90000"/>
              </a:lnSpc>
              <a:spcBef>
                <a:spcPts val="1000"/>
              </a:spcBef>
              <a:spcAft>
                <a:spcPts val="0"/>
              </a:spcAft>
              <a:buClr>
                <a:srgbClr val="3F3F3F"/>
              </a:buClr>
              <a:buSzPts val="1800"/>
              <a:buNone/>
            </a:pPr>
            <a:r>
              <a:t/>
            </a:r>
            <a:endParaRPr/>
          </a:p>
        </p:txBody>
      </p:sp>
      <p:sp>
        <p:nvSpPr>
          <p:cNvPr id="497" name="Google Shape;497;p7"/>
          <p:cNvSpPr txBox="1"/>
          <p:nvPr>
            <p:ph idx="3" type="body"/>
          </p:nvPr>
        </p:nvSpPr>
        <p:spPr>
          <a:xfrm>
            <a:off x="7575029" y="4619511"/>
            <a:ext cx="2991300" cy="699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«Impression 3D de matériaux légers et éco-conçus pour des applications en mobilité» </a:t>
            </a:r>
            <a:endParaRPr sz="1400">
              <a:latin typeface="Rockwell"/>
              <a:ea typeface="Rockwell"/>
              <a:cs typeface="Rockwell"/>
              <a:sym typeface="Rockwell"/>
            </a:endParaRPr>
          </a:p>
        </p:txBody>
      </p:sp>
      <p:sp>
        <p:nvSpPr>
          <p:cNvPr id="498" name="Google Shape;498;p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pic>
        <p:nvPicPr>
          <p:cNvPr descr="Ordinateur" id="499" name="Google Shape;499;p7"/>
          <p:cNvPicPr preferRelativeResize="0"/>
          <p:nvPr>
            <p:ph idx="8" type="pic"/>
          </p:nvPr>
        </p:nvPicPr>
        <p:blipFill rotWithShape="1">
          <a:blip r:embed="rId4">
            <a:alphaModFix/>
          </a:blip>
          <a:srcRect b="0" l="0" r="0" t="0"/>
          <a:stretch/>
        </p:blipFill>
        <p:spPr>
          <a:xfrm>
            <a:off x="2595544" y="2228925"/>
            <a:ext cx="1112404" cy="1112404"/>
          </a:xfrm>
          <a:prstGeom prst="rect">
            <a:avLst/>
          </a:prstGeom>
          <a:noFill/>
          <a:ln>
            <a:noFill/>
          </a:ln>
        </p:spPr>
      </p:pic>
      <p:pic>
        <p:nvPicPr>
          <p:cNvPr descr="Serveur" id="500" name="Google Shape;500;p7"/>
          <p:cNvPicPr preferRelativeResize="0"/>
          <p:nvPr>
            <p:ph idx="9" type="pic"/>
          </p:nvPr>
        </p:nvPicPr>
        <p:blipFill rotWithShape="1">
          <a:blip r:embed="rId5">
            <a:alphaModFix/>
          </a:blip>
          <a:srcRect b="0" l="0" r="0" t="0"/>
          <a:stretch/>
        </p:blipFill>
        <p:spPr>
          <a:xfrm>
            <a:off x="5524685" y="2208975"/>
            <a:ext cx="1132354" cy="1132354"/>
          </a:xfrm>
          <a:prstGeom prst="rect">
            <a:avLst/>
          </a:prstGeom>
          <a:noFill/>
          <a:ln>
            <a:noFill/>
          </a:ln>
        </p:spPr>
      </p:pic>
      <p:sp>
        <p:nvSpPr>
          <p:cNvPr id="501" name="Google Shape;501;p7"/>
          <p:cNvSpPr/>
          <p:nvPr/>
        </p:nvSpPr>
        <p:spPr>
          <a:xfrm>
            <a:off x="9606130" y="6231243"/>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
        <p:nvSpPr>
          <p:cNvPr id="502" name="Google Shape;502;p7"/>
          <p:cNvSpPr txBox="1"/>
          <p:nvPr>
            <p:ph idx="3" type="body"/>
          </p:nvPr>
        </p:nvSpPr>
        <p:spPr>
          <a:xfrm>
            <a:off x="1796800" y="4213700"/>
            <a:ext cx="2666700" cy="1367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Le code développé par Edouard DURIEZ avec Joseph MORLIER.</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L’idée est d’optimiser la poutre dans deux niveaux: </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Macroscopique - l’optimisation de la poutre globale</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Microscopique - l’optimisation de chaque cellule de la poutre. L’application de matériaux programmés</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t/>
            </a:r>
            <a:endParaRPr sz="1400">
              <a:latin typeface="Rockwell"/>
              <a:ea typeface="Rockwell"/>
              <a:cs typeface="Rockwell"/>
              <a:sym typeface="Rockwell"/>
            </a:endParaRPr>
          </a:p>
        </p:txBody>
      </p:sp>
      <p:sp>
        <p:nvSpPr>
          <p:cNvPr id="503" name="Google Shape;503;p7"/>
          <p:cNvSpPr txBox="1"/>
          <p:nvPr>
            <p:ph idx="3" type="body"/>
          </p:nvPr>
        </p:nvSpPr>
        <p:spPr>
          <a:xfrm>
            <a:off x="4702500" y="4686300"/>
            <a:ext cx="2860200" cy="21717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Le code développé par Edouard DURIEZ avec Joseph MORLIER.</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L’idée est de trouver la complaisance minimale à partir de design initiaux différents.</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Le design initial est donné par:</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Valeur de densité (0,25; 0,5; 0,75)</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Angle d’orientation (0;</a:t>
            </a:r>
            <a:r>
              <a:rPr lang="fr-FR" sz="1200">
                <a:solidFill>
                  <a:srgbClr val="202124"/>
                </a:solidFill>
                <a:highlight>
                  <a:srgbClr val="FFFFFF"/>
                </a:highlight>
                <a:latin typeface="Arial"/>
                <a:ea typeface="Arial"/>
                <a:cs typeface="Arial"/>
                <a:sym typeface="Arial"/>
              </a:rPr>
              <a:t>π/12;π/6; π/4)</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rPr lang="fr-FR" sz="1400">
                <a:latin typeface="Rockwell"/>
                <a:ea typeface="Rockwell"/>
                <a:cs typeface="Rockwell"/>
                <a:sym typeface="Rockwell"/>
              </a:rPr>
              <a:t>  Valeur de cubicité (0;0,5;1)</a:t>
            </a:r>
            <a:endParaRPr sz="1400">
              <a:latin typeface="Rockwell"/>
              <a:ea typeface="Rockwell"/>
              <a:cs typeface="Rockwell"/>
              <a:sym typeface="Rockwell"/>
            </a:endParaRPr>
          </a:p>
          <a:p>
            <a:pPr indent="0" lvl="0" marL="0" rtl="0" algn="ctr">
              <a:lnSpc>
                <a:spcPct val="90000"/>
              </a:lnSpc>
              <a:spcBef>
                <a:spcPts val="0"/>
              </a:spcBef>
              <a:spcAft>
                <a:spcPts val="0"/>
              </a:spcAft>
              <a:buClr>
                <a:srgbClr val="3F3F3F"/>
              </a:buClr>
              <a:buSzPts val="1600"/>
              <a:buNone/>
            </a:pPr>
            <a:r>
              <a:t/>
            </a:r>
            <a:endParaRPr sz="1400">
              <a:latin typeface="Rockwell"/>
              <a:ea typeface="Rockwell"/>
              <a:cs typeface="Rockwell"/>
              <a:sym typeface="Rockwe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pic>
        <p:nvPicPr>
          <p:cNvPr descr="https://i.pinimg.com/736x/cd/5e/e5/cd5ee57e98b495257d0ebbe9d03421f5--forest-illustration-pattern-print.jpg" id="510" name="Google Shape;510;p8"/>
          <p:cNvPicPr preferRelativeResize="0"/>
          <p:nvPr/>
        </p:nvPicPr>
        <p:blipFill rotWithShape="1">
          <a:blip r:embed="rId3">
            <a:alphaModFix/>
          </a:blip>
          <a:srcRect b="0" l="0" r="0" t="0"/>
          <a:stretch/>
        </p:blipFill>
        <p:spPr>
          <a:xfrm>
            <a:off x="86712" y="86714"/>
            <a:ext cx="4250396" cy="6684572"/>
          </a:xfrm>
          <a:prstGeom prst="rect">
            <a:avLst/>
          </a:prstGeom>
          <a:noFill/>
          <a:ln>
            <a:noFill/>
          </a:ln>
        </p:spPr>
      </p:pic>
      <p:sp>
        <p:nvSpPr>
          <p:cNvPr id="511" name="Google Shape;511;p8"/>
          <p:cNvSpPr/>
          <p:nvPr/>
        </p:nvSpPr>
        <p:spPr>
          <a:xfrm>
            <a:off x="4642434" y="86714"/>
            <a:ext cx="5797164"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3F3F3F"/>
                </a:solidFill>
                <a:latin typeface="Rockwell"/>
                <a:ea typeface="Rockwell"/>
                <a:cs typeface="Rockwell"/>
                <a:sym typeface="Rockwell"/>
              </a:rPr>
              <a:t>Qu’est-ce que nous avons fait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3F3F3F"/>
                </a:solidFill>
                <a:latin typeface="Rockwell"/>
                <a:ea typeface="Rockwell"/>
                <a:cs typeface="Rockwell"/>
                <a:sym typeface="Rockwell"/>
              </a:rPr>
              <a:t>avec tout cela?</a:t>
            </a:r>
            <a:endParaRPr b="0" i="0" sz="1800" u="none" cap="none" strike="noStrike">
              <a:solidFill>
                <a:schemeClr val="dk1"/>
              </a:solidFill>
              <a:latin typeface="Calibri"/>
              <a:ea typeface="Calibri"/>
              <a:cs typeface="Calibri"/>
              <a:sym typeface="Calibri"/>
            </a:endParaRPr>
          </a:p>
        </p:txBody>
      </p:sp>
      <p:sp>
        <p:nvSpPr>
          <p:cNvPr id="512" name="Google Shape;512;p8"/>
          <p:cNvSpPr/>
          <p:nvPr/>
        </p:nvSpPr>
        <p:spPr>
          <a:xfrm>
            <a:off x="4642433" y="1235206"/>
            <a:ext cx="7218134" cy="2803804"/>
          </a:xfrm>
          <a:prstGeom prst="rect">
            <a:avLst/>
          </a:prstGeom>
          <a:noFill/>
          <a:ln>
            <a:noFill/>
          </a:ln>
        </p:spPr>
        <p:txBody>
          <a:bodyPr anchorCtr="0" anchor="t" bIns="45700" lIns="91425" spcFirstLastPara="1" rIns="91425" wrap="square" tIns="45700">
            <a:spAutoFit/>
          </a:bodyPr>
          <a:lstStyle/>
          <a:p>
            <a:pPr indent="216000" lvl="0" marL="0" marR="0" rtl="0" algn="l">
              <a:lnSpc>
                <a:spcPct val="90000"/>
              </a:lnSpc>
              <a:spcBef>
                <a:spcPts val="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Il fallait intégrer EMTO soit dans le Pando Multistart soit dans le Pando Monostart. Nous avons essayé tous les deux.</a:t>
            </a:r>
            <a:endParaRPr b="0" i="0" sz="1400" u="none" cap="none" strike="noStrike">
              <a:solidFill>
                <a:srgbClr val="000000"/>
              </a:solidFill>
              <a:latin typeface="Arial"/>
              <a:ea typeface="Arial"/>
              <a:cs typeface="Arial"/>
              <a:sym typeface="Arial"/>
            </a:endParaRPr>
          </a:p>
          <a:p>
            <a:pPr indent="216000" lvl="0" marL="0" marR="0" rtl="0" algn="l">
              <a:lnSpc>
                <a:spcPct val="90000"/>
              </a:lnSpc>
              <a:spcBef>
                <a:spcPts val="100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216000" lvl="0" marL="0" marR="0" rtl="0" algn="l">
              <a:lnSpc>
                <a:spcPct val="90000"/>
              </a:lnSpc>
              <a:spcBef>
                <a:spcPts val="100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Cette introduction devait amener des problèmes sans doutes ce que nous avons vu après le premier lancement du code. Il n’y avais pas des erreurs dans le codage mais par contre un résultat obtenu était insuffisant.</a:t>
            </a:r>
            <a:endParaRPr b="0" i="0" sz="1400" u="none" cap="none" strike="noStrike">
              <a:solidFill>
                <a:srgbClr val="000000"/>
              </a:solidFill>
              <a:latin typeface="Arial"/>
              <a:ea typeface="Arial"/>
              <a:cs typeface="Arial"/>
              <a:sym typeface="Arial"/>
            </a:endParaRPr>
          </a:p>
          <a:p>
            <a:pPr indent="216000" lvl="0" marL="0" marR="0" rtl="0" algn="l">
              <a:lnSpc>
                <a:spcPct val="90000"/>
              </a:lnSpc>
              <a:spcBef>
                <a:spcPts val="100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Ci-dessous vous pouvez voir le résultat de premier lancement.</a:t>
            </a:r>
            <a:endParaRPr b="0" i="0" sz="1400" u="none" cap="none" strike="noStrike">
              <a:solidFill>
                <a:srgbClr val="000000"/>
              </a:solidFill>
              <a:latin typeface="Arial"/>
              <a:ea typeface="Arial"/>
              <a:cs typeface="Arial"/>
              <a:sym typeface="Arial"/>
            </a:endParaRPr>
          </a:p>
        </p:txBody>
      </p:sp>
      <p:pic>
        <p:nvPicPr>
          <p:cNvPr descr="https://lh3.googleusercontent.com/yfp8bz0mY_p4_yhYvgkprNLo7DJHlOhjU39a8xXgO-6zN4EVj-ooar4rgCUaKrmEzEp_0L2p_eNLlwzcHgSRD8E1CDZnLFQoQWEbhR3LL8JQMskVPqC-6RD9OvOfAcpFWqWFFd--E5v1lp5x" id="513" name="Google Shape;513;p8"/>
          <p:cNvPicPr preferRelativeResize="0"/>
          <p:nvPr/>
        </p:nvPicPr>
        <p:blipFill rotWithShape="1">
          <a:blip r:embed="rId4">
            <a:alphaModFix/>
          </a:blip>
          <a:srcRect b="0" l="0" r="0" t="0"/>
          <a:stretch/>
        </p:blipFill>
        <p:spPr>
          <a:xfrm>
            <a:off x="4642433" y="4110284"/>
            <a:ext cx="3445124" cy="2589728"/>
          </a:xfrm>
          <a:prstGeom prst="rect">
            <a:avLst/>
          </a:prstGeom>
          <a:noFill/>
          <a:ln>
            <a:noFill/>
          </a:ln>
        </p:spPr>
      </p:pic>
      <p:sp>
        <p:nvSpPr>
          <p:cNvPr id="514" name="Google Shape;514;p8"/>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521" name="Google Shape;521;p9"/>
          <p:cNvSpPr/>
          <p:nvPr/>
        </p:nvSpPr>
        <p:spPr>
          <a:xfrm>
            <a:off x="298836" y="270810"/>
            <a:ext cx="6764993"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3F3F3F"/>
                </a:solidFill>
                <a:latin typeface="Rockwell"/>
                <a:ea typeface="Rockwell"/>
                <a:cs typeface="Rockwell"/>
                <a:sym typeface="Rockwell"/>
              </a:rPr>
              <a:t>Le problème c’est bon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3F3F3F"/>
                </a:solidFill>
                <a:latin typeface="Rockwell"/>
                <a:ea typeface="Rockwell"/>
                <a:cs typeface="Rockwell"/>
                <a:sym typeface="Rockwell"/>
              </a:rPr>
              <a:t>mais quelles vos actions suivantes?</a:t>
            </a:r>
            <a:endParaRPr b="0" i="0" sz="1800" u="none" cap="none" strike="noStrike">
              <a:solidFill>
                <a:schemeClr val="dk1"/>
              </a:solidFill>
              <a:latin typeface="Calibri"/>
              <a:ea typeface="Calibri"/>
              <a:cs typeface="Calibri"/>
              <a:sym typeface="Calibri"/>
            </a:endParaRPr>
          </a:p>
        </p:txBody>
      </p:sp>
      <p:sp>
        <p:nvSpPr>
          <p:cNvPr id="522" name="Google Shape;522;p9"/>
          <p:cNvSpPr/>
          <p:nvPr/>
        </p:nvSpPr>
        <p:spPr>
          <a:xfrm>
            <a:off x="298836" y="1537209"/>
            <a:ext cx="7140548" cy="5155730"/>
          </a:xfrm>
          <a:prstGeom prst="rect">
            <a:avLst/>
          </a:prstGeom>
          <a:noFill/>
          <a:ln>
            <a:noFill/>
          </a:ln>
        </p:spPr>
        <p:txBody>
          <a:bodyPr anchorCtr="0" anchor="t" bIns="45700" lIns="91425" spcFirstLastPara="1" rIns="91425" wrap="square" tIns="45700">
            <a:spAutoFit/>
          </a:bodyPr>
          <a:lstStyle/>
          <a:p>
            <a:pPr indent="216000" lvl="0" marL="0" marR="0" rtl="0" algn="l">
              <a:lnSpc>
                <a:spcPct val="90000"/>
              </a:lnSpc>
              <a:spcBef>
                <a:spcPts val="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Pour éliminer la croissance de complaisance à partir de volfrac égal à 0,9 nous avons modifier le post-traitement actuel.</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ittt=0;</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totalMatInt=zeros(size(totalMat));</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while ittt==0 || ((mean(mean(totalMatInt)) &lt; 2*totvolfrac -1 &amp;&amp; ittt&lt;30)</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    totalMatInt(repelem(stressTotMat&lt;meanSTM/unusedRatio,2,2))=0; %eliminate "unused" elements from the total design matrix</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    unusedRatio=2*unusedRatio;</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    unusedRatio2=2*unusedRatio2;</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    unusedRatio3=2*unusedRatio3;</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    ittt=ittt+1;</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end</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dk1"/>
                </a:solidFill>
                <a:latin typeface="Calibri"/>
                <a:ea typeface="Calibri"/>
                <a:cs typeface="Calibri"/>
                <a:sym typeface="Calibri"/>
              </a:rPr>
              <a:t>totalMat=totalMatInt;</a:t>
            </a:r>
            <a:r>
              <a:rPr b="0" i="0" lang="fr-FR" sz="21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216000" lvl="0" marL="0" marR="0" rtl="0" algn="l">
              <a:lnSpc>
                <a:spcPct val="100000"/>
              </a:lnSpc>
              <a:spcBef>
                <a:spcPts val="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Grâce à cela nous pouvons adapter le paramètre unusedRatio afin d’obtenir le résultat suffisant.</a:t>
            </a:r>
            <a:endParaRPr b="0" i="0" sz="1400" u="none" cap="none" strike="noStrike">
              <a:solidFill>
                <a:srgbClr val="000000"/>
              </a:solidFill>
              <a:latin typeface="Arial"/>
              <a:ea typeface="Arial"/>
              <a:cs typeface="Arial"/>
              <a:sym typeface="Arial"/>
            </a:endParaRPr>
          </a:p>
        </p:txBody>
      </p:sp>
      <p:pic>
        <p:nvPicPr>
          <p:cNvPr descr="Plan rapproché d’une fleur&#10;&#10;Description générée avec un niveau de confiance très élevé" id="523" name="Google Shape;523;p9"/>
          <p:cNvPicPr preferRelativeResize="0"/>
          <p:nvPr>
            <p:ph idx="2" type="pic"/>
          </p:nvPr>
        </p:nvPicPr>
        <p:blipFill rotWithShape="1">
          <a:blip r:embed="rId3">
            <a:alphaModFix/>
          </a:blip>
          <a:srcRect b="10865" l="48865" r="1658" t="0"/>
          <a:stretch/>
        </p:blipFill>
        <p:spPr>
          <a:xfrm>
            <a:off x="7590408" y="270811"/>
            <a:ext cx="4337961" cy="5490798"/>
          </a:xfrm>
          <a:prstGeom prst="rect">
            <a:avLst/>
          </a:prstGeom>
          <a:solidFill>
            <a:srgbClr val="D8D8D8"/>
          </a:solidFill>
          <a:ln>
            <a:noFill/>
          </a:ln>
        </p:spPr>
      </p:pic>
      <p:sp>
        <p:nvSpPr>
          <p:cNvPr id="524" name="Google Shape;524;p9"/>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fr-FR"/>
              <a:t>‹#›</a:t>
            </a:fld>
            <a:endParaRPr/>
          </a:p>
        </p:txBody>
      </p:sp>
      <p:sp>
        <p:nvSpPr>
          <p:cNvPr id="531" name="Google Shape;531;p10"/>
          <p:cNvSpPr/>
          <p:nvPr/>
        </p:nvSpPr>
        <p:spPr>
          <a:xfrm>
            <a:off x="5247266" y="248918"/>
            <a:ext cx="450475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3F3F3F"/>
                </a:solidFill>
                <a:latin typeface="Rockwell"/>
                <a:ea typeface="Rockwell"/>
                <a:cs typeface="Rockwell"/>
                <a:sym typeface="Rockwell"/>
              </a:rPr>
              <a:t>Est-ce que cela a aidé?</a:t>
            </a:r>
            <a:endParaRPr b="0" i="0" sz="1800" u="none" cap="none" strike="noStrike">
              <a:solidFill>
                <a:schemeClr val="dk1"/>
              </a:solidFill>
              <a:latin typeface="Calibri"/>
              <a:ea typeface="Calibri"/>
              <a:cs typeface="Calibri"/>
              <a:sym typeface="Calibri"/>
            </a:endParaRPr>
          </a:p>
        </p:txBody>
      </p:sp>
      <p:sp>
        <p:nvSpPr>
          <p:cNvPr id="532" name="Google Shape;532;p10"/>
          <p:cNvSpPr/>
          <p:nvPr/>
        </p:nvSpPr>
        <p:spPr>
          <a:xfrm>
            <a:off x="5247266" y="833693"/>
            <a:ext cx="6061094" cy="1093120"/>
          </a:xfrm>
          <a:prstGeom prst="rect">
            <a:avLst/>
          </a:prstGeom>
          <a:noFill/>
          <a:ln>
            <a:noFill/>
          </a:ln>
        </p:spPr>
        <p:txBody>
          <a:bodyPr anchorCtr="0" anchor="t" bIns="45700" lIns="91425" spcFirstLastPara="1" rIns="91425" wrap="square" tIns="45700">
            <a:spAutoFit/>
          </a:bodyPr>
          <a:lstStyle/>
          <a:p>
            <a:pPr indent="216000" lvl="0" marL="0" marR="0" rtl="0" algn="l">
              <a:lnSpc>
                <a:spcPct val="90000"/>
              </a:lnSpc>
              <a:spcBef>
                <a:spcPts val="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Oui, il n’y a plus de croissance à partir de vf=0,9 ce que nous pouvons voir sur la figure ci-dessous: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 v</a:t>
            </a:r>
            <a:endParaRPr b="0" i="0" sz="1400" u="none" cap="none" strike="noStrike">
              <a:solidFill>
                <a:srgbClr val="000000"/>
              </a:solidFill>
              <a:latin typeface="Arial"/>
              <a:ea typeface="Arial"/>
              <a:cs typeface="Arial"/>
              <a:sym typeface="Arial"/>
            </a:endParaRPr>
          </a:p>
        </p:txBody>
      </p:sp>
      <p:pic>
        <p:nvPicPr>
          <p:cNvPr descr="https://na-oboi.ru/images/product_images/info_images/1du.jpg" id="533" name="Google Shape;533;p10"/>
          <p:cNvPicPr preferRelativeResize="0"/>
          <p:nvPr/>
        </p:nvPicPr>
        <p:blipFill rotWithShape="1">
          <a:blip r:embed="rId3">
            <a:alphaModFix/>
          </a:blip>
          <a:srcRect b="6479" l="12915" r="3673" t="0"/>
          <a:stretch/>
        </p:blipFill>
        <p:spPr>
          <a:xfrm>
            <a:off x="154172" y="248918"/>
            <a:ext cx="4850887" cy="5438818"/>
          </a:xfrm>
          <a:prstGeom prst="rect">
            <a:avLst/>
          </a:prstGeom>
          <a:noFill/>
          <a:ln>
            <a:noFill/>
          </a:ln>
        </p:spPr>
      </p:pic>
      <p:pic>
        <p:nvPicPr>
          <p:cNvPr descr="https://lh6.googleusercontent.com/_TmsD3t-WkfYROZG7EU_VpKxGt_eRFpSRYn5NYULvEfuZJAcapb0DiEcJMzWcOL9xFm5TQGM-UB6KNdfN5oXHn5WR2FR3BOvSryYOKSyAf6ibUamGxV9c87ORIirJsAe6SNuGGSAQPYoG3pM" id="534" name="Google Shape;534;p10"/>
          <p:cNvPicPr preferRelativeResize="0"/>
          <p:nvPr/>
        </p:nvPicPr>
        <p:blipFill rotWithShape="1">
          <a:blip r:embed="rId4">
            <a:alphaModFix/>
          </a:blip>
          <a:srcRect b="0" l="0" r="0" t="0"/>
          <a:stretch/>
        </p:blipFill>
        <p:spPr>
          <a:xfrm>
            <a:off x="5361501" y="1556288"/>
            <a:ext cx="3135570" cy="2420440"/>
          </a:xfrm>
          <a:prstGeom prst="rect">
            <a:avLst/>
          </a:prstGeom>
          <a:noFill/>
          <a:ln>
            <a:noFill/>
          </a:ln>
        </p:spPr>
      </p:pic>
      <p:sp>
        <p:nvSpPr>
          <p:cNvPr id="535" name="Google Shape;535;p10"/>
          <p:cNvSpPr/>
          <p:nvPr/>
        </p:nvSpPr>
        <p:spPr>
          <a:xfrm>
            <a:off x="5247266" y="4208592"/>
            <a:ext cx="6061094" cy="1093120"/>
          </a:xfrm>
          <a:prstGeom prst="rect">
            <a:avLst/>
          </a:prstGeom>
          <a:noFill/>
          <a:ln>
            <a:noFill/>
          </a:ln>
        </p:spPr>
        <p:txBody>
          <a:bodyPr anchorCtr="0" anchor="t" bIns="45700" lIns="91425" spcFirstLastPara="1" rIns="91425" wrap="square" tIns="45700">
            <a:spAutoFit/>
          </a:bodyPr>
          <a:lstStyle/>
          <a:p>
            <a:pPr indent="216000" lvl="0" marL="0" marR="0" rtl="0" algn="l">
              <a:lnSpc>
                <a:spcPct val="90000"/>
              </a:lnSpc>
              <a:spcBef>
                <a:spcPts val="0"/>
              </a:spcBef>
              <a:spcAft>
                <a:spcPts val="0"/>
              </a:spcAft>
              <a:buClr>
                <a:srgbClr val="000000"/>
              </a:buClr>
              <a:buSzPts val="2100"/>
              <a:buFont typeface="Arial"/>
              <a:buNone/>
            </a:pPr>
            <a:r>
              <a:rPr b="0" i="0" lang="fr-FR" sz="2100" u="none" cap="none" strike="noStrike">
                <a:solidFill>
                  <a:srgbClr val="000000"/>
                </a:solidFill>
                <a:latin typeface="Calibri"/>
                <a:ea typeface="Calibri"/>
                <a:cs typeface="Calibri"/>
                <a:sym typeface="Calibri"/>
              </a:rPr>
              <a:t>Par contre nous voyons bien qu’il y a une autre croissance de complaisance locale entre vf~0,6-0,9.</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536" name="Google Shape;536;p10"/>
          <p:cNvSpPr/>
          <p:nvPr/>
        </p:nvSpPr>
        <p:spPr>
          <a:xfrm>
            <a:off x="9579007" y="6237966"/>
            <a:ext cx="1705854" cy="389513"/>
          </a:xfrm>
          <a:prstGeom prst="round2DiagRect">
            <a:avLst>
              <a:gd fmla="val 50000" name="adj1"/>
              <a:gd fmla="val 0" name="adj2"/>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200" u="none" cap="none" strike="noStrike">
                <a:solidFill>
                  <a:schemeClr val="accent3"/>
                </a:solidFill>
                <a:latin typeface="Corsiva"/>
                <a:ea typeface="Corsiva"/>
                <a:cs typeface="Corsiva"/>
                <a:sym typeface="Corsiva"/>
              </a:rPr>
              <a:t>Eco-optimised structures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2022-07-06T07:30:19Z</dcterms:created>
</cp:coreProperties>
</file>